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7"/>
  </p:notesMasterIdLst>
  <p:sldIdLst>
    <p:sldId id="340" r:id="rId2"/>
    <p:sldId id="341" r:id="rId3"/>
    <p:sldId id="342" r:id="rId4"/>
    <p:sldId id="343" r:id="rId5"/>
    <p:sldId id="344" r:id="rId6"/>
    <p:sldId id="345" r:id="rId7"/>
    <p:sldId id="346" r:id="rId8"/>
    <p:sldId id="347" r:id="rId9"/>
    <p:sldId id="348" r:id="rId10"/>
    <p:sldId id="349" r:id="rId11"/>
    <p:sldId id="350" r:id="rId12"/>
    <p:sldId id="351" r:id="rId13"/>
    <p:sldId id="352" r:id="rId14"/>
    <p:sldId id="353" r:id="rId15"/>
    <p:sldId id="354" r:id="rId16"/>
    <p:sldId id="355" r:id="rId17"/>
    <p:sldId id="363" r:id="rId18"/>
    <p:sldId id="356" r:id="rId19"/>
    <p:sldId id="357" r:id="rId20"/>
    <p:sldId id="364" r:id="rId21"/>
    <p:sldId id="358" r:id="rId22"/>
    <p:sldId id="322" r:id="rId23"/>
    <p:sldId id="360" r:id="rId24"/>
    <p:sldId id="361" r:id="rId25"/>
    <p:sldId id="362" r:id="rId26"/>
  </p:sldIdLst>
  <p:sldSz cx="9144000" cy="5143500" type="screen16x9"/>
  <p:notesSz cx="6858000" cy="9144000"/>
  <p:embeddedFontLst>
    <p:embeddedFont>
      <p:font typeface="Exo 2" panose="020B0604020202020204" charset="0"/>
      <p:regular r:id="rId28"/>
      <p:bold r:id="rId29"/>
      <p:italic r:id="rId30"/>
      <p:boldItalic r:id="rId31"/>
    </p:embeddedFont>
    <p:embeddedFont>
      <p:font typeface="Fira Sans Extra Condensed Medium" panose="020B0604020202020204" charset="0"/>
      <p:regular r:id="rId32"/>
      <p:bold r:id="rId33"/>
      <p:italic r:id="rId34"/>
      <p:boldItalic r:id="rId35"/>
    </p:embeddedFont>
    <p:embeddedFont>
      <p:font typeface="Roboto Condensed" panose="020B0604020202020204" charset="0"/>
      <p:regular r:id="rId36"/>
      <p:bold r:id="rId37"/>
      <p:italic r:id="rId38"/>
      <p:boldItalic r:id="rId39"/>
    </p:embeddedFont>
    <p:embeddedFont>
      <p:font typeface="Roboto Condensed Light" panose="020B0604020202020204" charset="0"/>
      <p:regular r:id="rId40"/>
      <p:bold r:id="rId41"/>
      <p:italic r:id="rId42"/>
      <p:boldItalic r:id="rId43"/>
    </p:embeddedFont>
    <p:embeddedFont>
      <p:font typeface="Squada One" panose="020B060402020202020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84FE8D-63F0-43E1-861C-B5D29A5D0F03}">
  <a:tblStyle styleId="{0C84FE8D-63F0-43E1-861C-B5D29A5D0F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154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846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095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402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327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77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180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667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045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977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978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212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9982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272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260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8155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140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289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3" r:id="rId4"/>
    <p:sldLayoutId id="2147483669" r:id="rId5"/>
    <p:sldLayoutId id="2147483670" r:id="rId6"/>
    <p:sldLayoutId id="214748367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png"/><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1.png"/><Relationship Id="rId7" Type="http://schemas.openxmlformats.org/officeDocument/2006/relationships/image" Target="../media/image34.png"/><Relationship Id="rId12" Type="http://schemas.microsoft.com/office/2007/relationships/hdphoto" Target="../media/hdphoto9.wdp"/><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image" Target="../media/image32.png"/><Relationship Id="rId10" Type="http://schemas.microsoft.com/office/2007/relationships/hdphoto" Target="../media/hdphoto8.wdp"/><Relationship Id="rId4" Type="http://schemas.microsoft.com/office/2007/relationships/hdphoto" Target="../media/hdphoto6.wdp"/><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1.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4633473" y="3101128"/>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t>The experience manager </a:t>
            </a:r>
          </a:p>
          <a:p>
            <a:pPr marL="0" lvl="0" indent="0" algn="r" rtl="0">
              <a:spcBef>
                <a:spcPts val="0"/>
              </a:spcBef>
              <a:spcAft>
                <a:spcPts val="0"/>
              </a:spcAft>
              <a:buNone/>
            </a:pPr>
            <a:r>
              <a:rPr lang="it-IT" dirty="0"/>
              <a:t>designed by Silvia Del Piano, Stefano Foti and Gianmarco Zizzo</a:t>
            </a:r>
            <a:endParaRPr dirty="0"/>
          </a:p>
        </p:txBody>
      </p:sp>
      <p:sp>
        <p:nvSpPr>
          <p:cNvPr id="137" name="Google Shape;137;p28"/>
          <p:cNvSpPr txBox="1">
            <a:spLocks noGrp="1"/>
          </p:cNvSpPr>
          <p:nvPr>
            <p:ph type="ctrTitle"/>
          </p:nvPr>
        </p:nvSpPr>
        <p:spPr>
          <a:xfrm>
            <a:off x="928513" y="1318828"/>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t>MuSa</a:t>
            </a:r>
            <a:endParaRPr dirty="0"/>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pic>
        <p:nvPicPr>
          <p:cNvPr id="3" name="Immagine 2" descr="Immagine che contiene disegnando&#10;&#10;Descrizione generata automaticamente">
            <a:extLst>
              <a:ext uri="{FF2B5EF4-FFF2-40B4-BE49-F238E27FC236}">
                <a16:creationId xmlns:a16="http://schemas.microsoft.com/office/drawing/2014/main" id="{0DE06448-D829-4B09-B65B-151198FA669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81" b="89720" l="1794" r="94619">
                        <a14:foregroundMark x1="38565" y1="4361" x2="38565" y2="4361"/>
                        <a14:foregroundMark x1="27563" y1="11215" x2="17937" y2="15576"/>
                        <a14:foregroundMark x1="28938" y1="10592" x2="27563" y2="11215"/>
                        <a14:foregroundMark x1="29627" y1="10280" x2="28938" y2="10592"/>
                        <a14:foregroundMark x1="37744" y1="6603" x2="29627" y2="10280"/>
                        <a14:foregroundMark x1="6747" y1="27103" x2="4933" y2="28972"/>
                        <a14:foregroundMark x1="17937" y1="15576" x2="6747" y2="27103"/>
                        <a14:foregroundMark x1="6050" y1="42679" x2="6278" y2="45483"/>
                        <a14:foregroundMark x1="5999" y1="42056" x2="6050" y2="42679"/>
                        <a14:foregroundMark x1="5923" y1="41121" x2="5999" y2="42056"/>
                        <a14:foregroundMark x1="5416" y1="34891" x2="5923" y2="41121"/>
                        <a14:foregroundMark x1="5238" y1="32710" x2="5416" y2="34891"/>
                        <a14:foregroundMark x1="4933" y1="28972" x2="5238" y2="32710"/>
                        <a14:foregroundMark x1="17489" y1="61059" x2="17937" y2="61682"/>
                        <a14:foregroundMark x1="6278" y1="45483" x2="17489" y2="61059"/>
                        <a14:foregroundMark x1="61082" y1="9636" x2="65022" y2="10280"/>
                        <a14:foregroundMark x1="76600" y1="15821" x2="85202" y2="19938"/>
                        <a14:foregroundMark x1="69579" y1="12461" x2="71713" y2="13482"/>
                        <a14:foregroundMark x1="65022" y1="10280" x2="69579" y2="12461"/>
                        <a14:foregroundMark x1="85202" y1="19938" x2="93274" y2="37072"/>
                        <a14:foregroundMark x1="93274" y1="37072" x2="78027" y2="59190"/>
                        <a14:foregroundMark x1="66816" y1="5919" x2="65151" y2="5575"/>
                        <a14:foregroundMark x1="58150" y1="5013" x2="64126" y2="6542"/>
                        <a14:foregroundMark x1="55605" y1="4361" x2="56191" y2="4511"/>
                        <a14:foregroundMark x1="52018" y1="4361" x2="52018" y2="4361"/>
                        <a14:foregroundMark x1="48879" y1="48598" x2="48879" y2="48598"/>
                        <a14:foregroundMark x1="55511" y1="7893" x2="56502" y2="7788"/>
                        <a14:foregroundMark x1="4933" y1="29595" x2="3139" y2="33956"/>
                        <a14:foregroundMark x1="41645" y1="8411" x2="56951" y2="8411"/>
                        <a14:foregroundMark x1="2242" y1="41745" x2="2242" y2="41745"/>
                        <a14:foregroundMark x1="94619" y1="36760" x2="94619" y2="36760"/>
                        <a14:foregroundMark x1="4933" y1="45483" x2="4933" y2="45483"/>
                        <a14:foregroundMark x1="26457" y1="11215" x2="40359" y2="7788"/>
                        <a14:backgroundMark x1="16592" y1="32710" x2="16592" y2="32710"/>
                        <a14:backgroundMark x1="21973" y1="27414" x2="21525" y2="40498"/>
                        <a14:backgroundMark x1="71749" y1="22741" x2="75336" y2="30530"/>
                        <a14:backgroundMark x1="70404" y1="13707" x2="70404" y2="13707"/>
                        <a14:backgroundMark x1="71749" y1="13707" x2="71749" y2="13707"/>
                        <a14:backgroundMark x1="73543" y1="15576" x2="73543" y2="15576"/>
                        <a14:backgroundMark x1="68610" y1="12461" x2="68610" y2="12461"/>
                        <a14:backgroundMark x1="1345" y1="27103" x2="1345" y2="27103"/>
                        <a14:backgroundMark x1="897" y1="42679" x2="897" y2="42679"/>
                        <a14:backgroundMark x1="897" y1="34891" x2="897" y2="34891"/>
                        <a14:backgroundMark x1="897" y1="41121" x2="897" y2="41121"/>
                        <a14:backgroundMark x1="897" y1="42056" x2="897" y2="42056"/>
                        <a14:backgroundMark x1="43049" y1="11526" x2="43049" y2="11526"/>
                        <a14:backgroundMark x1="37483" y1="11608" x2="39462" y2="11215"/>
                        <a14:backgroundMark x1="17489" y1="61682" x2="17489" y2="61682"/>
                        <a14:backgroundMark x1="16143" y1="61059" x2="16143" y2="61059"/>
                        <a14:backgroundMark x1="74439" y1="15265" x2="74439" y2="15265"/>
                        <a14:backgroundMark x1="73543" y1="15265" x2="73543" y2="15265"/>
                        <a14:backgroundMark x1="73543" y1="15265" x2="73543" y2="15265"/>
                        <a14:backgroundMark x1="71300" y1="13707" x2="75336" y2="16511"/>
                      </a14:backgroundRemoval>
                    </a14:imgEffect>
                  </a14:imgLayer>
                </a14:imgProps>
              </a:ext>
            </a:extLst>
          </a:blip>
          <a:stretch>
            <a:fillRect/>
          </a:stretch>
        </p:blipFill>
        <p:spPr>
          <a:xfrm>
            <a:off x="5846731" y="-3191"/>
            <a:ext cx="2124371" cy="30579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SOFTWARE AND TECHNOLOGIES</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1962644"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6" y="1224703"/>
            <a:ext cx="1974796"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49497" y="1222449"/>
            <a:ext cx="193412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Azure Cloud service</a:t>
            </a:r>
          </a:p>
          <a:p>
            <a:pPr marL="0" indent="0" algn="l"/>
            <a:endParaRPr lang="en-US" sz="1800" dirty="0">
              <a:solidFill>
                <a:schemeClr val="lt1"/>
              </a:solidFill>
            </a:endParaRPr>
          </a:p>
          <a:p>
            <a:pPr marL="0" indent="0" algn="l"/>
            <a:endParaRPr lang="en-US" dirty="0">
              <a:solidFill>
                <a:schemeClr val="lt1"/>
              </a:solidFill>
            </a:endParaRPr>
          </a:p>
        </p:txBody>
      </p:sp>
      <p:sp>
        <p:nvSpPr>
          <p:cNvPr id="79" name="Sottotitolo 2">
            <a:extLst>
              <a:ext uri="{FF2B5EF4-FFF2-40B4-BE49-F238E27FC236}">
                <a16:creationId xmlns:a16="http://schemas.microsoft.com/office/drawing/2014/main" id="{2DD62440-5BFD-4313-B81F-E4F88F0F53AD}"/>
              </a:ext>
            </a:extLst>
          </p:cNvPr>
          <p:cNvSpPr>
            <a:spLocks noGrp="1"/>
          </p:cNvSpPr>
          <p:nvPr>
            <p:ph type="subTitle" idx="1"/>
          </p:nvPr>
        </p:nvSpPr>
        <p:spPr>
          <a:xfrm>
            <a:off x="882421" y="1697830"/>
            <a:ext cx="6296730" cy="536700"/>
          </a:xfrm>
        </p:spPr>
        <p:txBody>
          <a:bodyPr/>
          <a:lstStyle/>
          <a:p>
            <a:pPr algn="l"/>
            <a:r>
              <a:rPr lang="en-US" sz="1400" dirty="0"/>
              <a:t>In Azure we can find the IoT Hub, the Event Hub, our application code, the backend, with its database and the (</a:t>
            </a:r>
            <a:r>
              <a:rPr lang="en-US" sz="1400" i="1" dirty="0"/>
              <a:t>not implemented</a:t>
            </a:r>
            <a:r>
              <a:rPr lang="en-US" sz="1400" dirty="0"/>
              <a:t>) machine learning algorithm. In our demo, the information are not stored in the database but in the DbContext in the backend, which takes care also to provide them to the application.</a:t>
            </a:r>
          </a:p>
        </p:txBody>
      </p:sp>
      <p:cxnSp>
        <p:nvCxnSpPr>
          <p:cNvPr id="80" name="Google Shape;254;p37">
            <a:extLst>
              <a:ext uri="{FF2B5EF4-FFF2-40B4-BE49-F238E27FC236}">
                <a16:creationId xmlns:a16="http://schemas.microsoft.com/office/drawing/2014/main" id="{B6462002-B16B-4424-98BD-3DF908DC750C}"/>
              </a:ext>
            </a:extLst>
          </p:cNvPr>
          <p:cNvCxnSpPr>
            <a:cxnSpLocks/>
          </p:cNvCxnSpPr>
          <p:nvPr/>
        </p:nvCxnSpPr>
        <p:spPr>
          <a:xfrm flipH="1">
            <a:off x="0" y="2892399"/>
            <a:ext cx="967407" cy="0"/>
          </a:xfrm>
          <a:prstGeom prst="straightConnector1">
            <a:avLst/>
          </a:prstGeom>
          <a:noFill/>
          <a:ln w="9525" cap="flat" cmpd="sng">
            <a:solidFill>
              <a:schemeClr val="dk1"/>
            </a:solidFill>
            <a:prstDash val="solid"/>
            <a:round/>
            <a:headEnd type="none" w="med" len="med"/>
            <a:tailEnd type="none" w="med" len="med"/>
          </a:ln>
        </p:spPr>
      </p:cxnSp>
      <p:sp>
        <p:nvSpPr>
          <p:cNvPr id="81" name="Google Shape;199;p33">
            <a:extLst>
              <a:ext uri="{FF2B5EF4-FFF2-40B4-BE49-F238E27FC236}">
                <a16:creationId xmlns:a16="http://schemas.microsoft.com/office/drawing/2014/main" id="{B0BCB923-72FE-49EB-81AE-DAD4EDBEA7FF}"/>
              </a:ext>
            </a:extLst>
          </p:cNvPr>
          <p:cNvSpPr/>
          <p:nvPr/>
        </p:nvSpPr>
        <p:spPr>
          <a:xfrm>
            <a:off x="983125" y="2765409"/>
            <a:ext cx="2401595" cy="45021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56;p37">
            <a:extLst>
              <a:ext uri="{FF2B5EF4-FFF2-40B4-BE49-F238E27FC236}">
                <a16:creationId xmlns:a16="http://schemas.microsoft.com/office/drawing/2014/main" id="{12219CFB-5B93-4F34-B5F7-328E1B081C7C}"/>
              </a:ext>
            </a:extLst>
          </p:cNvPr>
          <p:cNvSpPr/>
          <p:nvPr/>
        </p:nvSpPr>
        <p:spPr>
          <a:xfrm>
            <a:off x="994554" y="2758014"/>
            <a:ext cx="2390166" cy="450214"/>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64;p37">
            <a:extLst>
              <a:ext uri="{FF2B5EF4-FFF2-40B4-BE49-F238E27FC236}">
                <a16:creationId xmlns:a16="http://schemas.microsoft.com/office/drawing/2014/main" id="{184EEDD3-81BF-4799-B271-CA629606154E}"/>
              </a:ext>
            </a:extLst>
          </p:cNvPr>
          <p:cNvSpPr txBox="1">
            <a:spLocks/>
          </p:cNvSpPr>
          <p:nvPr/>
        </p:nvSpPr>
        <p:spPr>
          <a:xfrm flipH="1">
            <a:off x="994553" y="2775223"/>
            <a:ext cx="2378738" cy="415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600" dirty="0">
                <a:solidFill>
                  <a:schemeClr val="lt1"/>
                </a:solidFill>
              </a:rPr>
              <a:t>Bluetooth Low Energy (BLE)</a:t>
            </a:r>
          </a:p>
        </p:txBody>
      </p:sp>
      <p:sp>
        <p:nvSpPr>
          <p:cNvPr id="84" name="Sottotitolo 2">
            <a:extLst>
              <a:ext uri="{FF2B5EF4-FFF2-40B4-BE49-F238E27FC236}">
                <a16:creationId xmlns:a16="http://schemas.microsoft.com/office/drawing/2014/main" id="{66E777A2-1C2C-46A2-8886-B08009AA58ED}"/>
              </a:ext>
            </a:extLst>
          </p:cNvPr>
          <p:cNvSpPr txBox="1">
            <a:spLocks/>
          </p:cNvSpPr>
          <p:nvPr/>
        </p:nvSpPr>
        <p:spPr>
          <a:xfrm>
            <a:off x="882421" y="3244223"/>
            <a:ext cx="629673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algn="l"/>
            <a:r>
              <a:rPr lang="en-US" sz="1400" dirty="0"/>
              <a:t>We need to use BLE to understand the pieces of art the user is nearest to. So, what we really need to implement is proximity identification more than a complete indoor localization</a:t>
            </a:r>
            <a:r>
              <a:rPr lang="en-US" dirty="0"/>
              <a:t>. </a:t>
            </a:r>
            <a:r>
              <a:rPr lang="en-US" sz="1400" dirty="0"/>
              <a:t>The BLE technology met all our requirements: it's not expensive, compatible with mobile phones, has a wide enough range, can be used to do proximity identification. The only issue is the accuracy, but as we used techniques to mitigate this disadvantage like the consideration of RSSI and the application of a Kalman Filter.</a:t>
            </a:r>
          </a:p>
        </p:txBody>
      </p:sp>
      <p:pic>
        <p:nvPicPr>
          <p:cNvPr id="3" name="Immagine 2" descr="Immagine che contiene disegnando&#10;&#10;Descrizione generata automaticamente">
            <a:extLst>
              <a:ext uri="{FF2B5EF4-FFF2-40B4-BE49-F238E27FC236}">
                <a16:creationId xmlns:a16="http://schemas.microsoft.com/office/drawing/2014/main" id="{67C3C822-001C-47CF-933E-B2E3F1902073}"/>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ackgroundRemoval t="6218" b="91192" l="6149" r="89968">
                        <a14:foregroundMark x1="37864" y1="62694" x2="21683" y2="59585"/>
                        <a14:foregroundMark x1="21683" y1="59585" x2="32039" y2="86528"/>
                        <a14:foregroundMark x1="32039" y1="86528" x2="49191" y2="83938"/>
                        <a14:foregroundMark x1="49191" y1="83938" x2="63107" y2="69948"/>
                        <a14:foregroundMark x1="63107" y1="69948" x2="58252" y2="11399"/>
                        <a14:foregroundMark x1="78317" y1="60104" x2="60518" y2="51295"/>
                        <a14:foregroundMark x1="60518" y1="51295" x2="59223" y2="60104"/>
                        <a14:foregroundMark x1="79612" y1="54922" x2="46278" y2="60622"/>
                        <a14:foregroundMark x1="72168" y1="72539" x2="44660" y2="74093"/>
                        <a14:foregroundMark x1="49515" y1="62176" x2="51456" y2="67876"/>
                        <a14:foregroundMark x1="38835" y1="54922" x2="39159" y2="70984"/>
                        <a14:foregroundMark x1="52751" y1="71503" x2="36570" y2="67876"/>
                        <a14:foregroundMark x1="58576" y1="10363" x2="56634" y2="9326"/>
                        <a14:foregroundMark x1="37217" y1="72539" x2="43366" y2="72539"/>
                        <a14:foregroundMark x1="6472" y1="72021" x2="6472" y2="72021"/>
                        <a14:foregroundMark x1="89968" y1="62176" x2="89968" y2="62176"/>
                        <a14:foregroundMark x1="62136" y1="91192" x2="62136" y2="91192"/>
                        <a14:foregroundMark x1="56311" y1="6218" x2="56311" y2="6218"/>
                      </a14:backgroundRemoval>
                    </a14:imgEffect>
                  </a14:imgLayer>
                </a14:imgProps>
              </a:ext>
            </a:extLst>
          </a:blip>
          <a:stretch>
            <a:fillRect/>
          </a:stretch>
        </p:blipFill>
        <p:spPr>
          <a:xfrm>
            <a:off x="7179151" y="1622799"/>
            <a:ext cx="1664640" cy="1039727"/>
          </a:xfrm>
          <a:prstGeom prst="rect">
            <a:avLst/>
          </a:prstGeom>
        </p:spPr>
      </p:pic>
      <p:pic>
        <p:nvPicPr>
          <p:cNvPr id="5" name="Immagine 4" descr="Immagine che contiene oggetto, blu, largo, segnale&#10;&#10;Descrizione generata automaticamente">
            <a:extLst>
              <a:ext uri="{FF2B5EF4-FFF2-40B4-BE49-F238E27FC236}">
                <a16:creationId xmlns:a16="http://schemas.microsoft.com/office/drawing/2014/main" id="{0B7AB16D-7DF8-43CA-A9FC-BEFB1ED8AB9C}"/>
              </a:ext>
            </a:extLst>
          </p:cNvPr>
          <p:cNvPicPr>
            <a:picLocks noChangeAspect="1"/>
          </p:cNvPicPr>
          <p:nvPr/>
        </p:nvPicPr>
        <p:blipFill>
          <a:blip r:embed="rId5">
            <a:alphaModFix amt="70000"/>
          </a:blip>
          <a:stretch>
            <a:fillRect/>
          </a:stretch>
        </p:blipFill>
        <p:spPr>
          <a:xfrm>
            <a:off x="7553117" y="3625261"/>
            <a:ext cx="884065" cy="884065"/>
          </a:xfrm>
          <a:prstGeom prst="rect">
            <a:avLst/>
          </a:prstGeom>
        </p:spPr>
      </p:pic>
    </p:spTree>
    <p:extLst>
      <p:ext uri="{BB962C8B-B14F-4D97-AF65-F5344CB8AC3E}">
        <p14:creationId xmlns:p14="http://schemas.microsoft.com/office/powerpoint/2010/main" val="1683331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SOFTWARE AND TECHNOLOGIES</a:t>
            </a:r>
            <a:br>
              <a:rPr lang="it-IT" dirty="0"/>
            </a:b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1962644"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6" y="1224703"/>
            <a:ext cx="1974796"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49497" y="1222449"/>
            <a:ext cx="193412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We involved also…</a:t>
            </a:r>
          </a:p>
          <a:p>
            <a:pPr marL="0" indent="0" algn="l"/>
            <a:endParaRPr lang="en-US" sz="1800" dirty="0">
              <a:solidFill>
                <a:schemeClr val="lt1"/>
              </a:solidFill>
            </a:endParaRPr>
          </a:p>
          <a:p>
            <a:pPr marL="0" indent="0" algn="l"/>
            <a:endParaRPr lang="en-US" dirty="0">
              <a:solidFill>
                <a:schemeClr val="lt1"/>
              </a:solidFill>
            </a:endParaRPr>
          </a:p>
        </p:txBody>
      </p:sp>
      <p:sp>
        <p:nvSpPr>
          <p:cNvPr id="6" name="CasellaDiTesto 5">
            <a:extLst>
              <a:ext uri="{FF2B5EF4-FFF2-40B4-BE49-F238E27FC236}">
                <a16:creationId xmlns:a16="http://schemas.microsoft.com/office/drawing/2014/main" id="{800F8982-C3DB-4530-BC58-BC8937C79812}"/>
              </a:ext>
            </a:extLst>
          </p:cNvPr>
          <p:cNvSpPr txBox="1"/>
          <p:nvPr/>
        </p:nvSpPr>
        <p:spPr>
          <a:xfrm>
            <a:off x="3795912" y="775879"/>
            <a:ext cx="1974796" cy="307777"/>
          </a:xfrm>
          <a:prstGeom prst="rect">
            <a:avLst/>
          </a:prstGeom>
          <a:noFill/>
        </p:spPr>
        <p:txBody>
          <a:bodyPr wrap="square" rtlCol="0">
            <a:spAutoFit/>
          </a:bodyPr>
          <a:lstStyle/>
          <a:p>
            <a:r>
              <a:rPr lang="it-IT" b="1" dirty="0">
                <a:solidFill>
                  <a:schemeClr val="tx1"/>
                </a:solidFill>
                <a:latin typeface="Exo 2" panose="020B0604020202020204" charset="0"/>
              </a:rPr>
              <a:t>MINOR MENTIONS</a:t>
            </a:r>
            <a:endParaRPr lang="en-US" b="1" dirty="0">
              <a:solidFill>
                <a:schemeClr val="tx1"/>
              </a:solidFill>
              <a:latin typeface="Exo 2" panose="020B0604020202020204" charset="0"/>
            </a:endParaRPr>
          </a:p>
        </p:txBody>
      </p:sp>
      <p:sp>
        <p:nvSpPr>
          <p:cNvPr id="11" name="CasellaDiTesto 10">
            <a:extLst>
              <a:ext uri="{FF2B5EF4-FFF2-40B4-BE49-F238E27FC236}">
                <a16:creationId xmlns:a16="http://schemas.microsoft.com/office/drawing/2014/main" id="{564A7FA8-293A-4462-B73A-D55FBB1B530C}"/>
              </a:ext>
            </a:extLst>
          </p:cNvPr>
          <p:cNvSpPr txBox="1"/>
          <p:nvPr/>
        </p:nvSpPr>
        <p:spPr>
          <a:xfrm>
            <a:off x="1106501" y="1859536"/>
            <a:ext cx="7046900" cy="1077218"/>
          </a:xfrm>
          <a:prstGeom prst="rect">
            <a:avLst/>
          </a:prstGeom>
          <a:noFill/>
        </p:spPr>
        <p:txBody>
          <a:bodyPr wrap="square" rtlCol="0">
            <a:spAutoFit/>
          </a:bodyPr>
          <a:lstStyle/>
          <a:p>
            <a:r>
              <a:rPr lang="it-IT" sz="1600" b="1" dirty="0">
                <a:solidFill>
                  <a:schemeClr val="tx1"/>
                </a:solidFill>
                <a:latin typeface="Roboto Condensed Light" panose="020B0604020202020204" charset="0"/>
                <a:ea typeface="Roboto Condensed Light" panose="020B0604020202020204" charset="0"/>
              </a:rPr>
              <a:t>- MQTT/MQTT-SN </a:t>
            </a:r>
            <a:r>
              <a:rPr lang="it-IT" sz="1600" dirty="0">
                <a:solidFill>
                  <a:schemeClr val="tx1"/>
                </a:solidFill>
                <a:latin typeface="Roboto Condensed Light" panose="020B0604020202020204" charset="0"/>
                <a:ea typeface="Roboto Condensed Light" panose="020B0604020202020204" charset="0"/>
              </a:rPr>
              <a:t>for the </a:t>
            </a:r>
            <a:r>
              <a:rPr lang="it-IT" sz="1600" dirty="0" err="1">
                <a:solidFill>
                  <a:schemeClr val="tx1"/>
                </a:solidFill>
                <a:latin typeface="Roboto Condensed Light" panose="020B0604020202020204" charset="0"/>
                <a:ea typeface="Roboto Condensed Light" panose="020B0604020202020204" charset="0"/>
              </a:rPr>
              <a:t>messages</a:t>
            </a:r>
            <a:r>
              <a:rPr lang="it-IT" sz="1600" dirty="0">
                <a:solidFill>
                  <a:schemeClr val="tx1"/>
                </a:solidFill>
                <a:latin typeface="Roboto Condensed Light" panose="020B0604020202020204" charset="0"/>
                <a:ea typeface="Roboto Condensed Light" panose="020B0604020202020204" charset="0"/>
              </a:rPr>
              <a:t> </a:t>
            </a:r>
            <a:r>
              <a:rPr lang="it-IT" sz="1600" dirty="0" err="1">
                <a:solidFill>
                  <a:schemeClr val="tx1"/>
                </a:solidFill>
                <a:latin typeface="Roboto Condensed Light" panose="020B0604020202020204" charset="0"/>
                <a:ea typeface="Roboto Condensed Light" panose="020B0604020202020204" charset="0"/>
              </a:rPr>
              <a:t>exchange</a:t>
            </a:r>
            <a:r>
              <a:rPr lang="it-IT" sz="1600" dirty="0">
                <a:solidFill>
                  <a:schemeClr val="tx1"/>
                </a:solidFill>
                <a:latin typeface="Roboto Condensed Light" panose="020B0604020202020204" charset="0"/>
                <a:ea typeface="Roboto Condensed Light" panose="020B0604020202020204" charset="0"/>
              </a:rPr>
              <a:t> </a:t>
            </a:r>
            <a:r>
              <a:rPr lang="it-IT" sz="1600" dirty="0" err="1">
                <a:solidFill>
                  <a:schemeClr val="tx1"/>
                </a:solidFill>
                <a:latin typeface="Roboto Condensed Light" panose="020B0604020202020204" charset="0"/>
                <a:ea typeface="Roboto Condensed Light" panose="020B0604020202020204" charset="0"/>
              </a:rPr>
              <a:t>between</a:t>
            </a:r>
            <a:r>
              <a:rPr lang="it-IT" sz="1600" dirty="0">
                <a:solidFill>
                  <a:schemeClr val="tx1"/>
                </a:solidFill>
                <a:latin typeface="Roboto Condensed Light" panose="020B0604020202020204" charset="0"/>
                <a:ea typeface="Roboto Condensed Light" panose="020B0604020202020204" charset="0"/>
              </a:rPr>
              <a:t> the boards and the gateway</a:t>
            </a:r>
            <a:br>
              <a:rPr lang="it-IT" sz="1600" dirty="0">
                <a:solidFill>
                  <a:schemeClr val="tx1"/>
                </a:solidFill>
                <a:latin typeface="Roboto Condensed Light" panose="020B0604020202020204" charset="0"/>
                <a:ea typeface="Roboto Condensed Light" panose="020B0604020202020204" charset="0"/>
              </a:rPr>
            </a:br>
            <a:r>
              <a:rPr lang="it-IT" sz="1600" b="1" dirty="0">
                <a:solidFill>
                  <a:schemeClr val="tx1"/>
                </a:solidFill>
                <a:latin typeface="Roboto Condensed Light" panose="020B0604020202020204" charset="0"/>
                <a:ea typeface="Roboto Condensed Light" panose="020B0604020202020204" charset="0"/>
              </a:rPr>
              <a:t>- Android Studio </a:t>
            </a:r>
            <a:r>
              <a:rPr lang="it-IT" sz="1600" dirty="0">
                <a:solidFill>
                  <a:schemeClr val="tx1"/>
                </a:solidFill>
                <a:latin typeface="Roboto Condensed Light" panose="020B0604020202020204" charset="0"/>
                <a:ea typeface="Roboto Condensed Light" panose="020B0604020202020204" charset="0"/>
              </a:rPr>
              <a:t>for the </a:t>
            </a:r>
            <a:r>
              <a:rPr lang="it-IT" sz="1600" dirty="0" err="1">
                <a:solidFill>
                  <a:schemeClr val="tx1"/>
                </a:solidFill>
                <a:latin typeface="Roboto Condensed Light" panose="020B0604020202020204" charset="0"/>
                <a:ea typeface="Roboto Condensed Light" panose="020B0604020202020204" charset="0"/>
              </a:rPr>
              <a:t>development</a:t>
            </a:r>
            <a:r>
              <a:rPr lang="it-IT" sz="1600" dirty="0">
                <a:solidFill>
                  <a:schemeClr val="tx1"/>
                </a:solidFill>
                <a:latin typeface="Roboto Condensed Light" panose="020B0604020202020204" charset="0"/>
                <a:ea typeface="Roboto Condensed Light" panose="020B0604020202020204" charset="0"/>
              </a:rPr>
              <a:t> of the Android App</a:t>
            </a:r>
          </a:p>
          <a:p>
            <a:r>
              <a:rPr lang="it-IT" sz="1600" b="1" dirty="0">
                <a:solidFill>
                  <a:schemeClr val="tx1"/>
                </a:solidFill>
                <a:latin typeface="Roboto Condensed Light" panose="020B0604020202020204" charset="0"/>
                <a:ea typeface="Roboto Condensed Light" panose="020B0604020202020204" charset="0"/>
              </a:rPr>
              <a:t>-</a:t>
            </a:r>
            <a:r>
              <a:rPr lang="it-IT" sz="1600" dirty="0">
                <a:solidFill>
                  <a:schemeClr val="tx1"/>
                </a:solidFill>
                <a:latin typeface="Roboto Condensed Light" panose="020B0604020202020204" charset="0"/>
                <a:ea typeface="Roboto Condensed Light" panose="020B0604020202020204" charset="0"/>
              </a:rPr>
              <a:t> Several programming </a:t>
            </a:r>
            <a:r>
              <a:rPr lang="it-IT" sz="1600" dirty="0" err="1">
                <a:solidFill>
                  <a:schemeClr val="tx1"/>
                </a:solidFill>
                <a:latin typeface="Roboto Condensed Light" panose="020B0604020202020204" charset="0"/>
                <a:ea typeface="Roboto Condensed Light" panose="020B0604020202020204" charset="0"/>
              </a:rPr>
              <a:t>languages</a:t>
            </a:r>
            <a:r>
              <a:rPr lang="it-IT" sz="1600" dirty="0">
                <a:solidFill>
                  <a:schemeClr val="tx1"/>
                </a:solidFill>
                <a:latin typeface="Roboto Condensed Light" panose="020B0604020202020204" charset="0"/>
                <a:ea typeface="Roboto Condensed Light" panose="020B0604020202020204" charset="0"/>
              </a:rPr>
              <a:t>: </a:t>
            </a:r>
            <a:r>
              <a:rPr lang="it-IT" sz="1600" b="1" dirty="0">
                <a:solidFill>
                  <a:schemeClr val="tx1"/>
                </a:solidFill>
                <a:latin typeface="Roboto Condensed Light" panose="020B0604020202020204" charset="0"/>
                <a:ea typeface="Roboto Condensed Light" panose="020B0604020202020204" charset="0"/>
              </a:rPr>
              <a:t>Java, C, C#, Python</a:t>
            </a:r>
            <a:br>
              <a:rPr lang="it-IT" sz="1600" b="1" dirty="0">
                <a:solidFill>
                  <a:schemeClr val="tx1"/>
                </a:solidFill>
                <a:latin typeface="Roboto Condensed Light" panose="020B0604020202020204" charset="0"/>
                <a:ea typeface="Roboto Condensed Light" panose="020B0604020202020204" charset="0"/>
              </a:rPr>
            </a:br>
            <a:r>
              <a:rPr lang="it-IT" sz="1600" b="1" dirty="0">
                <a:solidFill>
                  <a:schemeClr val="tx1"/>
                </a:solidFill>
                <a:latin typeface="Roboto Condensed Light" panose="020B0604020202020204" charset="0"/>
                <a:ea typeface="Roboto Condensed Light" panose="020B0604020202020204" charset="0"/>
              </a:rPr>
              <a:t>- </a:t>
            </a:r>
            <a:r>
              <a:rPr lang="it-IT" sz="1600" dirty="0">
                <a:solidFill>
                  <a:schemeClr val="tx1"/>
                </a:solidFill>
                <a:latin typeface="Roboto Condensed Light" panose="020B0604020202020204" charset="0"/>
                <a:ea typeface="Roboto Condensed Light" panose="020B0604020202020204" charset="0"/>
              </a:rPr>
              <a:t>… and a special </a:t>
            </a:r>
            <a:r>
              <a:rPr lang="it-IT" sz="1600" dirty="0" err="1">
                <a:solidFill>
                  <a:schemeClr val="tx1"/>
                </a:solidFill>
                <a:latin typeface="Roboto Condensed Light" panose="020B0604020202020204" charset="0"/>
                <a:ea typeface="Roboto Condensed Light" panose="020B0604020202020204" charset="0"/>
              </a:rPr>
              <a:t>mention</a:t>
            </a:r>
            <a:r>
              <a:rPr lang="it-IT" sz="1600" dirty="0">
                <a:solidFill>
                  <a:schemeClr val="tx1"/>
                </a:solidFill>
                <a:latin typeface="Roboto Condensed Light" panose="020B0604020202020204" charset="0"/>
                <a:ea typeface="Roboto Condensed Light" panose="020B0604020202020204" charset="0"/>
              </a:rPr>
              <a:t> to </a:t>
            </a:r>
            <a:r>
              <a:rPr lang="it-IT" sz="1600" b="1" dirty="0" err="1">
                <a:solidFill>
                  <a:schemeClr val="tx1"/>
                </a:solidFill>
                <a:latin typeface="Roboto Condensed Light" panose="020B0604020202020204" charset="0"/>
                <a:ea typeface="Roboto Condensed Light" panose="020B0604020202020204" charset="0"/>
              </a:rPr>
              <a:t>Trello</a:t>
            </a:r>
            <a:r>
              <a:rPr lang="it-IT" sz="1600" dirty="0">
                <a:solidFill>
                  <a:schemeClr val="tx1"/>
                </a:solidFill>
                <a:latin typeface="Roboto Condensed Light" panose="020B0604020202020204" charset="0"/>
                <a:ea typeface="Roboto Condensed Light" panose="020B0604020202020204" charset="0"/>
              </a:rPr>
              <a:t> that </a:t>
            </a:r>
            <a:r>
              <a:rPr lang="it-IT" sz="1600" dirty="0" err="1">
                <a:solidFill>
                  <a:schemeClr val="tx1"/>
                </a:solidFill>
                <a:latin typeface="Roboto Condensed Light" panose="020B0604020202020204" charset="0"/>
                <a:ea typeface="Roboto Condensed Light" panose="020B0604020202020204" charset="0"/>
              </a:rPr>
              <a:t>allowed</a:t>
            </a:r>
            <a:r>
              <a:rPr lang="it-IT" sz="1600" dirty="0">
                <a:solidFill>
                  <a:schemeClr val="tx1"/>
                </a:solidFill>
                <a:latin typeface="Roboto Condensed Light" panose="020B0604020202020204" charset="0"/>
                <a:ea typeface="Roboto Condensed Light" panose="020B0604020202020204" charset="0"/>
              </a:rPr>
              <a:t> </a:t>
            </a:r>
            <a:r>
              <a:rPr lang="it-IT" sz="1600" dirty="0" err="1">
                <a:solidFill>
                  <a:schemeClr val="tx1"/>
                </a:solidFill>
                <a:latin typeface="Roboto Condensed Light" panose="020B0604020202020204" charset="0"/>
                <a:ea typeface="Roboto Condensed Light" panose="020B0604020202020204" charset="0"/>
              </a:rPr>
              <a:t>us</a:t>
            </a:r>
            <a:r>
              <a:rPr lang="it-IT" sz="1600" dirty="0">
                <a:solidFill>
                  <a:schemeClr val="tx1"/>
                </a:solidFill>
                <a:latin typeface="Roboto Condensed Light" panose="020B0604020202020204" charset="0"/>
                <a:ea typeface="Roboto Condensed Light" panose="020B0604020202020204" charset="0"/>
              </a:rPr>
              <a:t> to </a:t>
            </a:r>
            <a:r>
              <a:rPr lang="it-IT" sz="1600" dirty="0" err="1">
                <a:solidFill>
                  <a:schemeClr val="tx1"/>
                </a:solidFill>
                <a:latin typeface="Roboto Condensed Light" panose="020B0604020202020204" charset="0"/>
                <a:ea typeface="Roboto Condensed Light" panose="020B0604020202020204" charset="0"/>
              </a:rPr>
              <a:t>organize</a:t>
            </a:r>
            <a:r>
              <a:rPr lang="it-IT" sz="1600" dirty="0">
                <a:solidFill>
                  <a:schemeClr val="tx1"/>
                </a:solidFill>
                <a:latin typeface="Roboto Condensed Light" panose="020B0604020202020204" charset="0"/>
                <a:ea typeface="Roboto Condensed Light" panose="020B0604020202020204" charset="0"/>
              </a:rPr>
              <a:t> </a:t>
            </a:r>
            <a:r>
              <a:rPr lang="it-IT" sz="1600" dirty="0" err="1">
                <a:solidFill>
                  <a:schemeClr val="tx1"/>
                </a:solidFill>
                <a:latin typeface="Roboto Condensed Light" panose="020B0604020202020204" charset="0"/>
                <a:ea typeface="Roboto Condensed Light" panose="020B0604020202020204" charset="0"/>
              </a:rPr>
              <a:t>our</a:t>
            </a:r>
            <a:r>
              <a:rPr lang="it-IT" sz="1600" dirty="0">
                <a:solidFill>
                  <a:schemeClr val="tx1"/>
                </a:solidFill>
                <a:latin typeface="Roboto Condensed Light" panose="020B0604020202020204" charset="0"/>
                <a:ea typeface="Roboto Condensed Light" panose="020B0604020202020204" charset="0"/>
              </a:rPr>
              <a:t> group </a:t>
            </a:r>
            <a:r>
              <a:rPr lang="it-IT" sz="1600" dirty="0" err="1">
                <a:solidFill>
                  <a:schemeClr val="tx1"/>
                </a:solidFill>
                <a:latin typeface="Roboto Condensed Light" panose="020B0604020202020204" charset="0"/>
                <a:ea typeface="Roboto Condensed Light" panose="020B0604020202020204" charset="0"/>
              </a:rPr>
              <a:t>working</a:t>
            </a:r>
            <a:r>
              <a:rPr lang="it-IT" sz="1600" dirty="0">
                <a:solidFill>
                  <a:schemeClr val="tx1"/>
                </a:solidFill>
                <a:latin typeface="Roboto Condensed Light" panose="020B0604020202020204" charset="0"/>
                <a:ea typeface="Roboto Condensed Light" panose="020B0604020202020204" charset="0"/>
              </a:rPr>
              <a:t> </a:t>
            </a:r>
            <a:endParaRPr lang="it-IT" sz="1600" b="1" dirty="0">
              <a:solidFill>
                <a:schemeClr val="tx1"/>
              </a:solidFill>
              <a:latin typeface="Roboto Condensed Light" panose="020B0604020202020204" charset="0"/>
              <a:ea typeface="Roboto Condensed Light" panose="020B0604020202020204" charset="0"/>
            </a:endParaRPr>
          </a:p>
        </p:txBody>
      </p:sp>
      <p:grpSp>
        <p:nvGrpSpPr>
          <p:cNvPr id="33" name="Google Shape;5029;p59">
            <a:extLst>
              <a:ext uri="{FF2B5EF4-FFF2-40B4-BE49-F238E27FC236}">
                <a16:creationId xmlns:a16="http://schemas.microsoft.com/office/drawing/2014/main" id="{1A340264-CA4D-494C-AA64-3E682B1F2D97}"/>
              </a:ext>
            </a:extLst>
          </p:cNvPr>
          <p:cNvGrpSpPr/>
          <p:nvPr/>
        </p:nvGrpSpPr>
        <p:grpSpPr>
          <a:xfrm>
            <a:off x="7662679" y="2602087"/>
            <a:ext cx="295536" cy="334667"/>
            <a:chOff x="-52887125" y="1903275"/>
            <a:chExt cx="279625" cy="316650"/>
          </a:xfrm>
        </p:grpSpPr>
        <p:sp>
          <p:nvSpPr>
            <p:cNvPr id="34" name="Google Shape;5030;p59">
              <a:extLst>
                <a:ext uri="{FF2B5EF4-FFF2-40B4-BE49-F238E27FC236}">
                  <a16:creationId xmlns:a16="http://schemas.microsoft.com/office/drawing/2014/main" id="{E49AC65D-212C-40BE-9D4D-8F87C4CB45C4}"/>
                </a:ext>
              </a:extLst>
            </p:cNvPr>
            <p:cNvSpPr/>
            <p:nvPr/>
          </p:nvSpPr>
          <p:spPr>
            <a:xfrm>
              <a:off x="-52783950" y="2135825"/>
              <a:ext cx="73275" cy="28975"/>
            </a:xfrm>
            <a:custGeom>
              <a:avLst/>
              <a:gdLst/>
              <a:ahLst/>
              <a:cxnLst/>
              <a:rect l="l" t="t" r="r" b="b"/>
              <a:pathLst>
                <a:path w="2931" h="1159" extrusionOk="0">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31;p59">
              <a:extLst>
                <a:ext uri="{FF2B5EF4-FFF2-40B4-BE49-F238E27FC236}">
                  <a16:creationId xmlns:a16="http://schemas.microsoft.com/office/drawing/2014/main" id="{84A7C4BD-A9A5-4E0D-8D04-9EF111505DB1}"/>
                </a:ext>
              </a:extLst>
            </p:cNvPr>
            <p:cNvSpPr/>
            <p:nvPr/>
          </p:nvSpPr>
          <p:spPr>
            <a:xfrm>
              <a:off x="-52887125" y="1903275"/>
              <a:ext cx="279625" cy="316650"/>
            </a:xfrm>
            <a:custGeom>
              <a:avLst/>
              <a:gdLst/>
              <a:ahLst/>
              <a:cxnLst/>
              <a:rect l="l" t="t" r="r" b="b"/>
              <a:pathLst>
                <a:path w="11185" h="12666" extrusionOk="0">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052" name="Picture 4" descr="MQTT PROTOCOL &amp; BROKERS ~ RRJ">
            <a:extLst>
              <a:ext uri="{FF2B5EF4-FFF2-40B4-BE49-F238E27FC236}">
                <a16:creationId xmlns:a16="http://schemas.microsoft.com/office/drawing/2014/main" id="{82FB17BA-27CD-44C1-B703-0D2ABED9954D}"/>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rot="20415910">
            <a:off x="6013311" y="4108249"/>
            <a:ext cx="549012" cy="5490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D3171E6-D1E3-4EB1-BAEA-8E6471C1ACC1}"/>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rot="21172000">
            <a:off x="6411020" y="3640166"/>
            <a:ext cx="541110" cy="54111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44770781-E738-42BD-BA45-006F67E487D7}"/>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rot="21373281">
            <a:off x="7610155" y="3154207"/>
            <a:ext cx="436704" cy="813173"/>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E02606D8-B894-411C-BDA2-66D642381301}"/>
              </a:ext>
            </a:extLst>
          </p:cNvPr>
          <p:cNvPicPr>
            <a:picLocks noChangeAspect="1" noChangeArrowheads="1"/>
          </p:cNvPicPr>
          <p:nvPr/>
        </p:nvPicPr>
        <p:blipFill>
          <a:blip r:embed="rId6">
            <a:alphaModFix amt="70000"/>
            <a:extLst>
              <a:ext uri="{28A0092B-C50C-407E-A947-70E740481C1C}">
                <a14:useLocalDpi xmlns:a14="http://schemas.microsoft.com/office/drawing/2010/main" val="0"/>
              </a:ext>
            </a:extLst>
          </a:blip>
          <a:srcRect/>
          <a:stretch>
            <a:fillRect/>
          </a:stretch>
        </p:blipFill>
        <p:spPr bwMode="auto">
          <a:xfrm rot="822207">
            <a:off x="8217233" y="3420935"/>
            <a:ext cx="489866" cy="538314"/>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A10CF482-3269-4A39-8421-AD6D39C9F810}"/>
              </a:ext>
            </a:extLst>
          </p:cNvPr>
          <p:cNvPicPr>
            <a:picLocks noChangeAspect="1" noChangeArrowheads="1"/>
          </p:cNvPicPr>
          <p:nvPr/>
        </p:nvPicPr>
        <p:blipFill>
          <a:blip r:embed="rId7">
            <a:alphaModFix amt="70000"/>
            <a:extLst>
              <a:ext uri="{28A0092B-C50C-407E-A947-70E740481C1C}">
                <a14:useLocalDpi xmlns:a14="http://schemas.microsoft.com/office/drawing/2010/main" val="0"/>
              </a:ext>
            </a:extLst>
          </a:blip>
          <a:srcRect/>
          <a:stretch>
            <a:fillRect/>
          </a:stretch>
        </p:blipFill>
        <p:spPr bwMode="auto">
          <a:xfrm rot="848130">
            <a:off x="8632333" y="3901113"/>
            <a:ext cx="403102" cy="403102"/>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a:extLst>
              <a:ext uri="{FF2B5EF4-FFF2-40B4-BE49-F238E27FC236}">
                <a16:creationId xmlns:a16="http://schemas.microsoft.com/office/drawing/2014/main" id="{87E16B19-8FA6-416F-901C-95635D53D8D2}"/>
              </a:ext>
            </a:extLst>
          </p:cNvPr>
          <p:cNvPicPr>
            <a:picLocks noChangeAspect="1" noChangeArrowheads="1"/>
          </p:cNvPicPr>
          <p:nvPr/>
        </p:nvPicPr>
        <p:blipFill>
          <a:blip r:embed="rId8">
            <a:alphaModFix amt="70000"/>
            <a:extLst>
              <a:ext uri="{28A0092B-C50C-407E-A947-70E740481C1C}">
                <a14:useLocalDpi xmlns:a14="http://schemas.microsoft.com/office/drawing/2010/main" val="0"/>
              </a:ext>
            </a:extLst>
          </a:blip>
          <a:srcRect/>
          <a:stretch>
            <a:fillRect/>
          </a:stretch>
        </p:blipFill>
        <p:spPr bwMode="auto">
          <a:xfrm>
            <a:off x="6874587" y="4140716"/>
            <a:ext cx="1576183" cy="484622"/>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C - C Programming Language Logo Clipart - Full Size Clipart ...">
            <a:extLst>
              <a:ext uri="{FF2B5EF4-FFF2-40B4-BE49-F238E27FC236}">
                <a16:creationId xmlns:a16="http://schemas.microsoft.com/office/drawing/2014/main" id="{2AE28F56-CC88-4834-9AD8-F9DF94601A3A}"/>
              </a:ext>
            </a:extLst>
          </p:cNvPr>
          <p:cNvPicPr>
            <a:picLocks noChangeAspect="1" noChangeArrowheads="1"/>
          </p:cNvPicPr>
          <p:nvPr/>
        </p:nvPicPr>
        <p:blipFill>
          <a:blip r:embed="rId9">
            <a:alphaModFix amt="70000"/>
            <a:extLst>
              <a:ext uri="{28A0092B-C50C-407E-A947-70E740481C1C}">
                <a14:useLocalDpi xmlns:a14="http://schemas.microsoft.com/office/drawing/2010/main" val="0"/>
              </a:ext>
            </a:extLst>
          </a:blip>
          <a:srcRect/>
          <a:stretch>
            <a:fillRect/>
          </a:stretch>
        </p:blipFill>
        <p:spPr bwMode="auto">
          <a:xfrm>
            <a:off x="6983633" y="3341503"/>
            <a:ext cx="461758" cy="53700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ntroduzione al DevOps - ItalianCoders">
            <a:extLst>
              <a:ext uri="{FF2B5EF4-FFF2-40B4-BE49-F238E27FC236}">
                <a16:creationId xmlns:a16="http://schemas.microsoft.com/office/drawing/2014/main" id="{0F0FBC51-FFFD-4ACD-BAEF-A009037222E5}"/>
              </a:ext>
            </a:extLst>
          </p:cNvPr>
          <p:cNvPicPr>
            <a:picLocks noChangeAspect="1" noChangeArrowheads="1"/>
          </p:cNvPicPr>
          <p:nvPr/>
        </p:nvPicPr>
        <p:blipFill>
          <a:blip r:embed="rId10">
            <a:alphaModFix amt="70000"/>
            <a:extLst>
              <a:ext uri="{28A0092B-C50C-407E-A947-70E740481C1C}">
                <a14:useLocalDpi xmlns:a14="http://schemas.microsoft.com/office/drawing/2010/main" val="0"/>
              </a:ext>
            </a:extLst>
          </a:blip>
          <a:srcRect/>
          <a:stretch>
            <a:fillRect/>
          </a:stretch>
        </p:blipFill>
        <p:spPr bwMode="auto">
          <a:xfrm>
            <a:off x="6370524" y="4635798"/>
            <a:ext cx="772432" cy="39748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62905435-4FE6-4B1B-8E51-6781028ADAE5}"/>
              </a:ext>
            </a:extLst>
          </p:cNvPr>
          <p:cNvPicPr>
            <a:picLocks noChangeAspect="1" noChangeArrowheads="1"/>
          </p:cNvPicPr>
          <p:nvPr/>
        </p:nvPicPr>
        <p:blipFill>
          <a:blip r:embed="rId11">
            <a:alphaModFix amt="70000"/>
            <a:extLst>
              <a:ext uri="{28A0092B-C50C-407E-A947-70E740481C1C}">
                <a14:useLocalDpi xmlns:a14="http://schemas.microsoft.com/office/drawing/2010/main" val="0"/>
              </a:ext>
            </a:extLst>
          </a:blip>
          <a:srcRect/>
          <a:stretch>
            <a:fillRect/>
          </a:stretch>
        </p:blipFill>
        <p:spPr bwMode="auto">
          <a:xfrm>
            <a:off x="8350144" y="4697731"/>
            <a:ext cx="655309" cy="273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33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0" y="50814"/>
            <a:ext cx="5214300" cy="946200"/>
          </a:xfrm>
          <a:prstGeom prst="rect">
            <a:avLst/>
          </a:prstGeom>
        </p:spPr>
        <p:txBody>
          <a:bodyPr spcFirstLastPara="1" wrap="square" lIns="91425" tIns="91425" rIns="91425" bIns="91425" anchor="t" anchorCtr="0">
            <a:noAutofit/>
          </a:bodyPr>
          <a:lstStyle/>
          <a:p>
            <a:pPr lvl="0"/>
            <a:r>
              <a:rPr lang="it-IT" dirty="0"/>
              <a:t>HOW THE WHOLE SYSTEM WORKS</a:t>
            </a:r>
            <a:endParaRPr dirty="0"/>
          </a:p>
        </p:txBody>
      </p:sp>
      <p:pic>
        <p:nvPicPr>
          <p:cNvPr id="16" name="Immagine 15" descr="Immagine che contiene orologio&#10;&#10;Descrizione generata automaticamente">
            <a:extLst>
              <a:ext uri="{FF2B5EF4-FFF2-40B4-BE49-F238E27FC236}">
                <a16:creationId xmlns:a16="http://schemas.microsoft.com/office/drawing/2014/main" id="{5595624F-D218-4C1B-98C6-2E8839D58FF0}"/>
              </a:ext>
            </a:extLst>
          </p:cNvPr>
          <p:cNvPicPr>
            <a:picLocks noChangeAspect="1"/>
          </p:cNvPicPr>
          <p:nvPr/>
        </p:nvPicPr>
        <p:blipFill>
          <a:blip r:embed="rId3"/>
          <a:stretch>
            <a:fillRect/>
          </a:stretch>
        </p:blipFill>
        <p:spPr>
          <a:xfrm>
            <a:off x="178812" y="832195"/>
            <a:ext cx="3281937" cy="1846089"/>
          </a:xfrm>
          <a:prstGeom prst="rect">
            <a:avLst/>
          </a:prstGeom>
        </p:spPr>
      </p:pic>
      <p:sp>
        <p:nvSpPr>
          <p:cNvPr id="3" name="CasellaDiTesto 2">
            <a:extLst>
              <a:ext uri="{FF2B5EF4-FFF2-40B4-BE49-F238E27FC236}">
                <a16:creationId xmlns:a16="http://schemas.microsoft.com/office/drawing/2014/main" id="{A74AED9C-4A18-487F-8FEF-78113CBDEF67}"/>
              </a:ext>
            </a:extLst>
          </p:cNvPr>
          <p:cNvSpPr txBox="1"/>
          <p:nvPr/>
        </p:nvSpPr>
        <p:spPr>
          <a:xfrm>
            <a:off x="3695700" y="750939"/>
            <a:ext cx="4305300" cy="4185761"/>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Let's have now a complete explanation of how the whole system works from a technical point of view!</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 When a new user arrives at the museum and downloads the app, his smartphone starts sending beacons</a:t>
            </a:r>
          </a:p>
          <a:p>
            <a:r>
              <a:rPr lang="en-US" dirty="0">
                <a:solidFill>
                  <a:schemeClr val="tx1"/>
                </a:solidFill>
                <a:latin typeface="Roboto Condensed Light" panose="020B0604020202020204" charset="0"/>
                <a:ea typeface="Roboto Condensed Light" panose="020B0604020202020204" charset="0"/>
              </a:rPr>
              <a:t>When the user is next to a piece of art, the ESP32 board receives the beacon</a:t>
            </a:r>
          </a:p>
          <a:p>
            <a:r>
              <a:rPr lang="en-US" dirty="0">
                <a:solidFill>
                  <a:schemeClr val="tx1"/>
                </a:solidFill>
                <a:latin typeface="Roboto Condensed Light" panose="020B0604020202020204" charset="0"/>
                <a:ea typeface="Roboto Condensed Light" panose="020B0604020202020204" charset="0"/>
              </a:rPr>
              <a:t>- All the ESP32 boards send their report to the Raspberry Pi gateway, in a variable time, until to a maximum of five seconds, that depends on how many users there are in the museum</a:t>
            </a:r>
          </a:p>
          <a:p>
            <a:r>
              <a:rPr lang="en-US" dirty="0">
                <a:solidFill>
                  <a:schemeClr val="tx1"/>
                </a:solidFill>
                <a:latin typeface="Roboto Condensed Light" panose="020B0604020202020204" charset="0"/>
                <a:ea typeface="Roboto Condensed Light" panose="020B0604020202020204" charset="0"/>
              </a:rPr>
              <a:t>- Every five seconds, the Raspberry Pi gateway sends the message to Azure IoT Hub</a:t>
            </a:r>
          </a:p>
          <a:p>
            <a:r>
              <a:rPr lang="en-US" dirty="0">
                <a:solidFill>
                  <a:schemeClr val="tx1"/>
                </a:solidFill>
                <a:latin typeface="Roboto Condensed Light" panose="020B0604020202020204" charset="0"/>
                <a:ea typeface="Roboto Condensed Light" panose="020B0604020202020204" charset="0"/>
              </a:rPr>
              <a:t>- Through the Event Hub, the message reaches the backend, that stands in the cloud too</a:t>
            </a:r>
          </a:p>
          <a:p>
            <a:r>
              <a:rPr lang="en-US" dirty="0">
                <a:solidFill>
                  <a:schemeClr val="tx1"/>
                </a:solidFill>
                <a:latin typeface="Roboto Condensed Light" panose="020B0604020202020204" charset="0"/>
                <a:ea typeface="Roboto Condensed Light" panose="020B0604020202020204" charset="0"/>
              </a:rPr>
              <a:t>- The backend provides the responses to the received requests and sends them to the app, going backward in the IoT pyramid.</a:t>
            </a:r>
          </a:p>
          <a:p>
            <a:r>
              <a:rPr lang="it-IT" dirty="0">
                <a:solidFill>
                  <a:schemeClr val="tx1"/>
                </a:solidFill>
                <a:latin typeface="Roboto Condensed Light" panose="020B0604020202020204" charset="0"/>
                <a:ea typeface="Roboto Condensed Light" panose="020B0604020202020204" charset="0"/>
              </a:rPr>
              <a:t> </a:t>
            </a:r>
            <a:endParaRPr lang="en-US" dirty="0">
              <a:solidFill>
                <a:schemeClr val="tx1"/>
              </a:solidFill>
              <a:latin typeface="Roboto Condensed Light" panose="020B0604020202020204" charset="0"/>
              <a:ea typeface="Roboto Condensed Light" panose="020B0604020202020204" charset="0"/>
            </a:endParaRPr>
          </a:p>
        </p:txBody>
      </p:sp>
      <p:grpSp>
        <p:nvGrpSpPr>
          <p:cNvPr id="13" name="Google Shape;955;p55">
            <a:extLst>
              <a:ext uri="{FF2B5EF4-FFF2-40B4-BE49-F238E27FC236}">
                <a16:creationId xmlns:a16="http://schemas.microsoft.com/office/drawing/2014/main" id="{2AFCCBCB-6FF8-45FE-B965-36591A77C4F4}"/>
              </a:ext>
            </a:extLst>
          </p:cNvPr>
          <p:cNvGrpSpPr/>
          <p:nvPr/>
        </p:nvGrpSpPr>
        <p:grpSpPr>
          <a:xfrm>
            <a:off x="3689350" y="1468859"/>
            <a:ext cx="178498" cy="154747"/>
            <a:chOff x="5037700" y="2430325"/>
            <a:chExt cx="75950" cy="65850"/>
          </a:xfrm>
        </p:grpSpPr>
        <p:sp>
          <p:nvSpPr>
            <p:cNvPr id="14" name="Google Shape;956;p55">
              <a:extLst>
                <a:ext uri="{FF2B5EF4-FFF2-40B4-BE49-F238E27FC236}">
                  <a16:creationId xmlns:a16="http://schemas.microsoft.com/office/drawing/2014/main" id="{C907A21A-0413-4AF4-8F41-155485C1DAD8}"/>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57;p55">
              <a:extLst>
                <a:ext uri="{FF2B5EF4-FFF2-40B4-BE49-F238E27FC236}">
                  <a16:creationId xmlns:a16="http://schemas.microsoft.com/office/drawing/2014/main" id="{3D72D57A-D182-4325-80BE-0398C8E9B02A}"/>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55;p55">
            <a:extLst>
              <a:ext uri="{FF2B5EF4-FFF2-40B4-BE49-F238E27FC236}">
                <a16:creationId xmlns:a16="http://schemas.microsoft.com/office/drawing/2014/main" id="{A253455B-29B7-4463-A5AB-B17E028D3137}"/>
              </a:ext>
            </a:extLst>
          </p:cNvPr>
          <p:cNvGrpSpPr/>
          <p:nvPr/>
        </p:nvGrpSpPr>
        <p:grpSpPr>
          <a:xfrm>
            <a:off x="3680243" y="2313409"/>
            <a:ext cx="178498" cy="154747"/>
            <a:chOff x="5037700" y="2430325"/>
            <a:chExt cx="75950" cy="65850"/>
          </a:xfrm>
          <a:solidFill>
            <a:schemeClr val="tx1"/>
          </a:solidFill>
        </p:grpSpPr>
        <p:sp>
          <p:nvSpPr>
            <p:cNvPr id="18" name="Google Shape;956;p55">
              <a:extLst>
                <a:ext uri="{FF2B5EF4-FFF2-40B4-BE49-F238E27FC236}">
                  <a16:creationId xmlns:a16="http://schemas.microsoft.com/office/drawing/2014/main" id="{2CEFD1C4-C30B-4809-9AF3-B68BDEB0F8CE}"/>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957;p55">
              <a:extLst>
                <a:ext uri="{FF2B5EF4-FFF2-40B4-BE49-F238E27FC236}">
                  <a16:creationId xmlns:a16="http://schemas.microsoft.com/office/drawing/2014/main" id="{8D414FBE-9739-4622-9D30-928507811CA8}"/>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55;p55">
            <a:extLst>
              <a:ext uri="{FF2B5EF4-FFF2-40B4-BE49-F238E27FC236}">
                <a16:creationId xmlns:a16="http://schemas.microsoft.com/office/drawing/2014/main" id="{D34E9A98-A55F-4121-B6F3-EA68B39FC8D8}"/>
              </a:ext>
            </a:extLst>
          </p:cNvPr>
          <p:cNvGrpSpPr/>
          <p:nvPr/>
        </p:nvGrpSpPr>
        <p:grpSpPr>
          <a:xfrm>
            <a:off x="3678252" y="3167074"/>
            <a:ext cx="178498" cy="154747"/>
            <a:chOff x="5037700" y="2430325"/>
            <a:chExt cx="75950" cy="65850"/>
          </a:xfrm>
          <a:solidFill>
            <a:schemeClr val="tx1"/>
          </a:solidFill>
        </p:grpSpPr>
        <p:sp>
          <p:nvSpPr>
            <p:cNvPr id="21" name="Google Shape;956;p55">
              <a:extLst>
                <a:ext uri="{FF2B5EF4-FFF2-40B4-BE49-F238E27FC236}">
                  <a16:creationId xmlns:a16="http://schemas.microsoft.com/office/drawing/2014/main" id="{D9207CAF-3439-4DC8-955C-80005AAB16DB}"/>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57;p55">
              <a:extLst>
                <a:ext uri="{FF2B5EF4-FFF2-40B4-BE49-F238E27FC236}">
                  <a16:creationId xmlns:a16="http://schemas.microsoft.com/office/drawing/2014/main" id="{99C8FC7B-039D-4C65-9318-369FC2F55CAD}"/>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955;p55">
            <a:extLst>
              <a:ext uri="{FF2B5EF4-FFF2-40B4-BE49-F238E27FC236}">
                <a16:creationId xmlns:a16="http://schemas.microsoft.com/office/drawing/2014/main" id="{C7CA8715-2653-4FE2-8B77-EA93CD232448}"/>
              </a:ext>
            </a:extLst>
          </p:cNvPr>
          <p:cNvGrpSpPr/>
          <p:nvPr/>
        </p:nvGrpSpPr>
        <p:grpSpPr>
          <a:xfrm>
            <a:off x="3669145" y="3593922"/>
            <a:ext cx="178498" cy="154747"/>
            <a:chOff x="5037700" y="2430325"/>
            <a:chExt cx="75950" cy="65850"/>
          </a:xfrm>
          <a:solidFill>
            <a:schemeClr val="tx1"/>
          </a:solidFill>
        </p:grpSpPr>
        <p:sp>
          <p:nvSpPr>
            <p:cNvPr id="24" name="Google Shape;956;p55">
              <a:extLst>
                <a:ext uri="{FF2B5EF4-FFF2-40B4-BE49-F238E27FC236}">
                  <a16:creationId xmlns:a16="http://schemas.microsoft.com/office/drawing/2014/main" id="{439BF9FD-E483-429A-8891-B25260C7D013}"/>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57;p55">
              <a:extLst>
                <a:ext uri="{FF2B5EF4-FFF2-40B4-BE49-F238E27FC236}">
                  <a16:creationId xmlns:a16="http://schemas.microsoft.com/office/drawing/2014/main" id="{127B9327-158B-4CDC-9C54-19D62071CBAB}"/>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55;p55">
            <a:extLst>
              <a:ext uri="{FF2B5EF4-FFF2-40B4-BE49-F238E27FC236}">
                <a16:creationId xmlns:a16="http://schemas.microsoft.com/office/drawing/2014/main" id="{1CBB37AD-8075-4D5A-9F40-EFEF66382966}"/>
              </a:ext>
            </a:extLst>
          </p:cNvPr>
          <p:cNvGrpSpPr/>
          <p:nvPr/>
        </p:nvGrpSpPr>
        <p:grpSpPr>
          <a:xfrm>
            <a:off x="3678252" y="4020739"/>
            <a:ext cx="178498" cy="154747"/>
            <a:chOff x="5037700" y="2430325"/>
            <a:chExt cx="75950" cy="65850"/>
          </a:xfrm>
          <a:solidFill>
            <a:schemeClr val="tx1"/>
          </a:solidFill>
        </p:grpSpPr>
        <p:sp>
          <p:nvSpPr>
            <p:cNvPr id="27" name="Google Shape;956;p55">
              <a:extLst>
                <a:ext uri="{FF2B5EF4-FFF2-40B4-BE49-F238E27FC236}">
                  <a16:creationId xmlns:a16="http://schemas.microsoft.com/office/drawing/2014/main" id="{54300211-52FC-4909-936E-26D2F70FB688}"/>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57;p55">
              <a:extLst>
                <a:ext uri="{FF2B5EF4-FFF2-40B4-BE49-F238E27FC236}">
                  <a16:creationId xmlns:a16="http://schemas.microsoft.com/office/drawing/2014/main" id="{3CD91C0B-64E4-47C8-B45F-991B7EE813AD}"/>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CasellaDiTesto 3">
            <a:extLst>
              <a:ext uri="{FF2B5EF4-FFF2-40B4-BE49-F238E27FC236}">
                <a16:creationId xmlns:a16="http://schemas.microsoft.com/office/drawing/2014/main" id="{6C287E48-83CB-4AAB-B65B-89FE31BA9D8E}"/>
              </a:ext>
            </a:extLst>
          </p:cNvPr>
          <p:cNvSpPr txBox="1"/>
          <p:nvPr/>
        </p:nvSpPr>
        <p:spPr>
          <a:xfrm>
            <a:off x="3105150" y="438451"/>
            <a:ext cx="2562198" cy="307777"/>
          </a:xfrm>
          <a:prstGeom prst="rect">
            <a:avLst/>
          </a:prstGeom>
          <a:noFill/>
        </p:spPr>
        <p:txBody>
          <a:bodyPr wrap="square" rtlCol="0">
            <a:spAutoFit/>
          </a:bodyPr>
          <a:lstStyle/>
          <a:p>
            <a:r>
              <a:rPr lang="it-IT" b="1" dirty="0">
                <a:solidFill>
                  <a:schemeClr val="tx1"/>
                </a:solidFill>
                <a:latin typeface="Exo 2" panose="020B0604020202020204" charset="0"/>
              </a:rPr>
              <a:t>TECHNICAL POINT OF VIEW</a:t>
            </a:r>
            <a:endParaRPr lang="en-US" b="1" dirty="0">
              <a:solidFill>
                <a:schemeClr val="tx1"/>
              </a:solidFill>
              <a:latin typeface="Exo 2" panose="020B0604020202020204" charset="0"/>
            </a:endParaRPr>
          </a:p>
        </p:txBody>
      </p:sp>
      <p:pic>
        <p:nvPicPr>
          <p:cNvPr id="5" name="Immagine 4" descr="Immagine che contiene testo, segnale&#10;&#10;Descrizione generata automaticamente">
            <a:extLst>
              <a:ext uri="{FF2B5EF4-FFF2-40B4-BE49-F238E27FC236}">
                <a16:creationId xmlns:a16="http://schemas.microsoft.com/office/drawing/2014/main" id="{566937FA-C656-42F0-ADD2-A69ECDE8B52A}"/>
              </a:ext>
            </a:extLst>
          </p:cNvPr>
          <p:cNvPicPr>
            <a:picLocks noChangeAspect="1"/>
          </p:cNvPicPr>
          <p:nvPr/>
        </p:nvPicPr>
        <p:blipFill>
          <a:blip r:embed="rId4"/>
          <a:stretch>
            <a:fillRect/>
          </a:stretch>
        </p:blipFill>
        <p:spPr>
          <a:xfrm>
            <a:off x="556414" y="2853492"/>
            <a:ext cx="2612325" cy="2083208"/>
          </a:xfrm>
          <a:prstGeom prst="rect">
            <a:avLst/>
          </a:prstGeom>
        </p:spPr>
      </p:pic>
    </p:spTree>
    <p:extLst>
      <p:ext uri="{BB962C8B-B14F-4D97-AF65-F5344CB8AC3E}">
        <p14:creationId xmlns:p14="http://schemas.microsoft.com/office/powerpoint/2010/main" val="3509695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0" y="50814"/>
            <a:ext cx="5214300" cy="946200"/>
          </a:xfrm>
          <a:prstGeom prst="rect">
            <a:avLst/>
          </a:prstGeom>
        </p:spPr>
        <p:txBody>
          <a:bodyPr spcFirstLastPara="1" wrap="square" lIns="91425" tIns="91425" rIns="91425" bIns="91425" anchor="t" anchorCtr="0">
            <a:noAutofit/>
          </a:bodyPr>
          <a:lstStyle/>
          <a:p>
            <a:pPr lvl="0"/>
            <a:r>
              <a:rPr lang="it-IT" dirty="0"/>
              <a:t>HOW THE WHOLE SYSTEM WORKS</a:t>
            </a:r>
            <a:endParaRPr dirty="0"/>
          </a:p>
        </p:txBody>
      </p:sp>
      <p:pic>
        <p:nvPicPr>
          <p:cNvPr id="16" name="Immagine 15" descr="Immagine che contiene orologio&#10;&#10;Descrizione generata automaticamente">
            <a:extLst>
              <a:ext uri="{FF2B5EF4-FFF2-40B4-BE49-F238E27FC236}">
                <a16:creationId xmlns:a16="http://schemas.microsoft.com/office/drawing/2014/main" id="{5595624F-D218-4C1B-98C6-2E8839D58FF0}"/>
              </a:ext>
            </a:extLst>
          </p:cNvPr>
          <p:cNvPicPr>
            <a:picLocks noChangeAspect="1"/>
          </p:cNvPicPr>
          <p:nvPr/>
        </p:nvPicPr>
        <p:blipFill>
          <a:blip r:embed="rId3"/>
          <a:stretch>
            <a:fillRect/>
          </a:stretch>
        </p:blipFill>
        <p:spPr>
          <a:xfrm>
            <a:off x="178812" y="832195"/>
            <a:ext cx="3281937" cy="1846089"/>
          </a:xfrm>
          <a:prstGeom prst="rect">
            <a:avLst/>
          </a:prstGeom>
        </p:spPr>
      </p:pic>
      <p:sp>
        <p:nvSpPr>
          <p:cNvPr id="3" name="CasellaDiTesto 2">
            <a:extLst>
              <a:ext uri="{FF2B5EF4-FFF2-40B4-BE49-F238E27FC236}">
                <a16:creationId xmlns:a16="http://schemas.microsoft.com/office/drawing/2014/main" id="{A74AED9C-4A18-487F-8FEF-78113CBDEF67}"/>
              </a:ext>
            </a:extLst>
          </p:cNvPr>
          <p:cNvSpPr txBox="1"/>
          <p:nvPr/>
        </p:nvSpPr>
        <p:spPr>
          <a:xfrm>
            <a:off x="3695700" y="750939"/>
            <a:ext cx="4425950" cy="4401205"/>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Let's have now a complete explanation of how the whole system works from the user's point of view!</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  First of all, when a visitor comes to the museum, he has to decide if he wants to have an experience with MuSa or he wants only to help the data collecting: in both cases, he needs to download the MuSa Android App</a:t>
            </a:r>
          </a:p>
          <a:p>
            <a:r>
              <a:rPr lang="en-US" dirty="0">
                <a:solidFill>
                  <a:schemeClr val="tx1"/>
                </a:solidFill>
                <a:latin typeface="Roboto Condensed Light" panose="020B0604020202020204" charset="0"/>
                <a:ea typeface="Roboto Condensed Light" panose="020B0604020202020204" charset="0"/>
              </a:rPr>
              <a:t>- After that a user downloads the App, he fills the profiling survey and decides officially the use of MuSa he wants to do</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If a user wants only to help the data collecting, his work with the app is done until his visit reaches the end. The app itself will collect data about the visitor's path. At the end of the tour, the visitor will press the End button</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If a user wants to have a customized experience with MuSa, he will receive a suggested tour. Then, along his tour, he will receive information about the artworks like the author, the year of creation, and some other details</a:t>
            </a:r>
          </a:p>
          <a:p>
            <a:r>
              <a:rPr lang="en-US" dirty="0">
                <a:solidFill>
                  <a:schemeClr val="tx1"/>
                </a:solidFill>
                <a:latin typeface="Roboto Condensed Light" panose="020B0604020202020204" charset="0"/>
                <a:ea typeface="Roboto Condensed Light" panose="020B0604020202020204" charset="0"/>
              </a:rPr>
              <a:t>- At the end of the tour, the user will be asked to fill the feedback survey, helping to evaluate and to improve MuSa</a:t>
            </a:r>
          </a:p>
          <a:p>
            <a:r>
              <a:rPr lang="it-IT" dirty="0">
                <a:solidFill>
                  <a:schemeClr val="tx1"/>
                </a:solidFill>
                <a:latin typeface="Roboto Condensed Light" panose="020B0604020202020204" charset="0"/>
                <a:ea typeface="Roboto Condensed Light" panose="020B0604020202020204" charset="0"/>
              </a:rPr>
              <a:t> </a:t>
            </a:r>
            <a:endParaRPr lang="en-US" dirty="0">
              <a:solidFill>
                <a:schemeClr val="tx1"/>
              </a:solidFill>
              <a:latin typeface="Roboto Condensed Light" panose="020B0604020202020204" charset="0"/>
              <a:ea typeface="Roboto Condensed Light" panose="020B0604020202020204" charset="0"/>
            </a:endParaRPr>
          </a:p>
        </p:txBody>
      </p:sp>
      <p:grpSp>
        <p:nvGrpSpPr>
          <p:cNvPr id="13" name="Google Shape;955;p55">
            <a:extLst>
              <a:ext uri="{FF2B5EF4-FFF2-40B4-BE49-F238E27FC236}">
                <a16:creationId xmlns:a16="http://schemas.microsoft.com/office/drawing/2014/main" id="{2AFCCBCB-6FF8-45FE-B965-36591A77C4F4}"/>
              </a:ext>
            </a:extLst>
          </p:cNvPr>
          <p:cNvGrpSpPr/>
          <p:nvPr/>
        </p:nvGrpSpPr>
        <p:grpSpPr>
          <a:xfrm>
            <a:off x="3689350" y="1468859"/>
            <a:ext cx="178498" cy="154747"/>
            <a:chOff x="5037700" y="2430325"/>
            <a:chExt cx="75950" cy="65850"/>
          </a:xfrm>
        </p:grpSpPr>
        <p:sp>
          <p:nvSpPr>
            <p:cNvPr id="14" name="Google Shape;956;p55">
              <a:extLst>
                <a:ext uri="{FF2B5EF4-FFF2-40B4-BE49-F238E27FC236}">
                  <a16:creationId xmlns:a16="http://schemas.microsoft.com/office/drawing/2014/main" id="{C907A21A-0413-4AF4-8F41-155485C1DAD8}"/>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57;p55">
              <a:extLst>
                <a:ext uri="{FF2B5EF4-FFF2-40B4-BE49-F238E27FC236}">
                  <a16:creationId xmlns:a16="http://schemas.microsoft.com/office/drawing/2014/main" id="{3D72D57A-D182-4325-80BE-0398C8E9B02A}"/>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55;p55">
            <a:extLst>
              <a:ext uri="{FF2B5EF4-FFF2-40B4-BE49-F238E27FC236}">
                <a16:creationId xmlns:a16="http://schemas.microsoft.com/office/drawing/2014/main" id="{A253455B-29B7-4463-A5AB-B17E028D3137}"/>
              </a:ext>
            </a:extLst>
          </p:cNvPr>
          <p:cNvGrpSpPr/>
          <p:nvPr/>
        </p:nvGrpSpPr>
        <p:grpSpPr>
          <a:xfrm>
            <a:off x="3673893" y="2326109"/>
            <a:ext cx="178498" cy="154747"/>
            <a:chOff x="5037700" y="2430325"/>
            <a:chExt cx="75950" cy="65850"/>
          </a:xfrm>
          <a:solidFill>
            <a:schemeClr val="tx1"/>
          </a:solidFill>
        </p:grpSpPr>
        <p:sp>
          <p:nvSpPr>
            <p:cNvPr id="18" name="Google Shape;956;p55">
              <a:extLst>
                <a:ext uri="{FF2B5EF4-FFF2-40B4-BE49-F238E27FC236}">
                  <a16:creationId xmlns:a16="http://schemas.microsoft.com/office/drawing/2014/main" id="{2CEFD1C4-C30B-4809-9AF3-B68BDEB0F8CE}"/>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957;p55">
              <a:extLst>
                <a:ext uri="{FF2B5EF4-FFF2-40B4-BE49-F238E27FC236}">
                  <a16:creationId xmlns:a16="http://schemas.microsoft.com/office/drawing/2014/main" id="{8D414FBE-9739-4622-9D30-928507811CA8}"/>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55;p55">
            <a:extLst>
              <a:ext uri="{FF2B5EF4-FFF2-40B4-BE49-F238E27FC236}">
                <a16:creationId xmlns:a16="http://schemas.microsoft.com/office/drawing/2014/main" id="{D34E9A98-A55F-4121-B6F3-EA68B39FC8D8}"/>
              </a:ext>
            </a:extLst>
          </p:cNvPr>
          <p:cNvGrpSpPr/>
          <p:nvPr/>
        </p:nvGrpSpPr>
        <p:grpSpPr>
          <a:xfrm>
            <a:off x="3674408" y="2737765"/>
            <a:ext cx="178498" cy="154747"/>
            <a:chOff x="5037700" y="2430325"/>
            <a:chExt cx="75950" cy="65850"/>
          </a:xfrm>
          <a:solidFill>
            <a:schemeClr val="tx1"/>
          </a:solidFill>
        </p:grpSpPr>
        <p:sp>
          <p:nvSpPr>
            <p:cNvPr id="21" name="Google Shape;956;p55">
              <a:extLst>
                <a:ext uri="{FF2B5EF4-FFF2-40B4-BE49-F238E27FC236}">
                  <a16:creationId xmlns:a16="http://schemas.microsoft.com/office/drawing/2014/main" id="{D9207CAF-3439-4DC8-955C-80005AAB16DB}"/>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57;p55">
              <a:extLst>
                <a:ext uri="{FF2B5EF4-FFF2-40B4-BE49-F238E27FC236}">
                  <a16:creationId xmlns:a16="http://schemas.microsoft.com/office/drawing/2014/main" id="{99C8FC7B-039D-4C65-9318-369FC2F55CAD}"/>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955;p55">
            <a:extLst>
              <a:ext uri="{FF2B5EF4-FFF2-40B4-BE49-F238E27FC236}">
                <a16:creationId xmlns:a16="http://schemas.microsoft.com/office/drawing/2014/main" id="{C7CA8715-2653-4FE2-8B77-EA93CD232448}"/>
              </a:ext>
            </a:extLst>
          </p:cNvPr>
          <p:cNvGrpSpPr/>
          <p:nvPr/>
        </p:nvGrpSpPr>
        <p:grpSpPr>
          <a:xfrm>
            <a:off x="3665301" y="3598987"/>
            <a:ext cx="178498" cy="154747"/>
            <a:chOff x="5037700" y="2430325"/>
            <a:chExt cx="75950" cy="65850"/>
          </a:xfrm>
          <a:solidFill>
            <a:schemeClr val="tx1"/>
          </a:solidFill>
        </p:grpSpPr>
        <p:sp>
          <p:nvSpPr>
            <p:cNvPr id="24" name="Google Shape;956;p55">
              <a:extLst>
                <a:ext uri="{FF2B5EF4-FFF2-40B4-BE49-F238E27FC236}">
                  <a16:creationId xmlns:a16="http://schemas.microsoft.com/office/drawing/2014/main" id="{439BF9FD-E483-429A-8891-B25260C7D013}"/>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57;p55">
              <a:extLst>
                <a:ext uri="{FF2B5EF4-FFF2-40B4-BE49-F238E27FC236}">
                  <a16:creationId xmlns:a16="http://schemas.microsoft.com/office/drawing/2014/main" id="{127B9327-158B-4CDC-9C54-19D62071CBAB}"/>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CasellaDiTesto 3">
            <a:extLst>
              <a:ext uri="{FF2B5EF4-FFF2-40B4-BE49-F238E27FC236}">
                <a16:creationId xmlns:a16="http://schemas.microsoft.com/office/drawing/2014/main" id="{6C287E48-83CB-4AAB-B65B-89FE31BA9D8E}"/>
              </a:ext>
            </a:extLst>
          </p:cNvPr>
          <p:cNvSpPr txBox="1"/>
          <p:nvPr/>
        </p:nvSpPr>
        <p:spPr>
          <a:xfrm>
            <a:off x="3124200" y="438451"/>
            <a:ext cx="2562198" cy="307777"/>
          </a:xfrm>
          <a:prstGeom prst="rect">
            <a:avLst/>
          </a:prstGeom>
          <a:noFill/>
        </p:spPr>
        <p:txBody>
          <a:bodyPr wrap="square" rtlCol="0">
            <a:spAutoFit/>
          </a:bodyPr>
          <a:lstStyle/>
          <a:p>
            <a:r>
              <a:rPr lang="it-IT" b="1" dirty="0">
                <a:solidFill>
                  <a:schemeClr val="tx1"/>
                </a:solidFill>
                <a:latin typeface="Exo 2" panose="020B0604020202020204" charset="0"/>
              </a:rPr>
              <a:t>USER’S POINT OF VIEW</a:t>
            </a:r>
            <a:endParaRPr lang="en-US" b="1" dirty="0">
              <a:solidFill>
                <a:schemeClr val="tx1"/>
              </a:solidFill>
              <a:latin typeface="Exo 2" panose="020B0604020202020204" charset="0"/>
            </a:endParaRPr>
          </a:p>
        </p:txBody>
      </p:sp>
      <p:grpSp>
        <p:nvGrpSpPr>
          <p:cNvPr id="29" name="Google Shape;955;p55">
            <a:extLst>
              <a:ext uri="{FF2B5EF4-FFF2-40B4-BE49-F238E27FC236}">
                <a16:creationId xmlns:a16="http://schemas.microsoft.com/office/drawing/2014/main" id="{645DA721-E192-463F-B3CF-0D39BB2AF0CB}"/>
              </a:ext>
            </a:extLst>
          </p:cNvPr>
          <p:cNvGrpSpPr/>
          <p:nvPr/>
        </p:nvGrpSpPr>
        <p:grpSpPr>
          <a:xfrm>
            <a:off x="3665301" y="4460209"/>
            <a:ext cx="178498" cy="154747"/>
            <a:chOff x="5037700" y="2430325"/>
            <a:chExt cx="75950" cy="65850"/>
          </a:xfrm>
          <a:solidFill>
            <a:schemeClr val="tx1"/>
          </a:solidFill>
        </p:grpSpPr>
        <p:sp>
          <p:nvSpPr>
            <p:cNvPr id="30" name="Google Shape;956;p55">
              <a:extLst>
                <a:ext uri="{FF2B5EF4-FFF2-40B4-BE49-F238E27FC236}">
                  <a16:creationId xmlns:a16="http://schemas.microsoft.com/office/drawing/2014/main" id="{FECF2153-7964-407E-B278-C49F8CECC82C}"/>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7;p55">
              <a:extLst>
                <a:ext uri="{FF2B5EF4-FFF2-40B4-BE49-F238E27FC236}">
                  <a16:creationId xmlns:a16="http://schemas.microsoft.com/office/drawing/2014/main" id="{80AAA244-9393-4E3E-A2CE-F24B4467A0A3}"/>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090684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429" name="Google Shape;429;p45"/>
          <p:cNvSpPr txBox="1">
            <a:spLocks noGrp="1"/>
          </p:cNvSpPr>
          <p:nvPr>
            <p:ph type="ctrTitle"/>
          </p:nvPr>
        </p:nvSpPr>
        <p:spPr>
          <a:xfrm flipH="1">
            <a:off x="1244600" y="1611150"/>
            <a:ext cx="7497723" cy="19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EVALUATION AND PERFORMANCE</a:t>
            </a:r>
            <a:endParaRPr dirty="0"/>
          </a:p>
        </p:txBody>
      </p:sp>
      <p:cxnSp>
        <p:nvCxnSpPr>
          <p:cNvPr id="430" name="Google Shape;430;p45"/>
          <p:cNvCxnSpPr/>
          <p:nvPr/>
        </p:nvCxnSpPr>
        <p:spPr>
          <a:xfrm rot="10800000">
            <a:off x="-6850" y="2056050"/>
            <a:ext cx="24687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45"/>
          <p:cNvCxnSpPr/>
          <p:nvPr/>
        </p:nvCxnSpPr>
        <p:spPr>
          <a:xfrm rot="10800000">
            <a:off x="4389425" y="2962350"/>
            <a:ext cx="47478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752020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9" name="Google Shape;200;p33">
            <a:extLst>
              <a:ext uri="{FF2B5EF4-FFF2-40B4-BE49-F238E27FC236}">
                <a16:creationId xmlns:a16="http://schemas.microsoft.com/office/drawing/2014/main" id="{9B4ABFC3-4060-4887-895D-B3632C22382D}"/>
              </a:ext>
            </a:extLst>
          </p:cNvPr>
          <p:cNvSpPr/>
          <p:nvPr/>
        </p:nvSpPr>
        <p:spPr>
          <a:xfrm>
            <a:off x="643274" y="1175363"/>
            <a:ext cx="7492521" cy="1028087"/>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9"/>
          <p:cNvSpPr txBox="1">
            <a:spLocks noGrp="1"/>
          </p:cNvSpPr>
          <p:nvPr>
            <p:ph type="body" idx="1"/>
          </p:nvPr>
        </p:nvSpPr>
        <p:spPr>
          <a:xfrm>
            <a:off x="743429" y="994412"/>
            <a:ext cx="7492521" cy="946201"/>
          </a:xfrm>
          <a:prstGeom prst="rect">
            <a:avLst/>
          </a:prstGeom>
        </p:spPr>
        <p:txBody>
          <a:bodyPr spcFirstLastPara="1" wrap="square" lIns="91425" tIns="91425" rIns="91425" bIns="91425" anchor="t" anchorCtr="0">
            <a:noAutofit/>
          </a:bodyPr>
          <a:lstStyle/>
          <a:p>
            <a:pPr marL="0" lvl="0" indent="0">
              <a:lnSpc>
                <a:spcPct val="100000"/>
              </a:lnSpc>
              <a:spcBef>
                <a:spcPts val="1600"/>
              </a:spcBef>
              <a:buNone/>
            </a:pPr>
            <a:r>
              <a:rPr lang="en-US" sz="1600" dirty="0">
                <a:solidFill>
                  <a:schemeClr val="bg1"/>
                </a:solidFill>
              </a:rPr>
              <a:t>For the evaluation we used different methods for the user experience and the for the technologies used. In particular, the quality of the hardware and software components will be measured taking into account their peculiarities, but also the quality of the whole system.</a:t>
            </a:r>
            <a:br>
              <a:rPr lang="en-US" sz="1600" dirty="0">
                <a:solidFill>
                  <a:schemeClr val="bg1"/>
                </a:solidFill>
              </a:rPr>
            </a:br>
            <a:br>
              <a:rPr lang="it-IT" sz="1300" dirty="0">
                <a:solidFill>
                  <a:schemeClr val="dk1"/>
                </a:solidFill>
              </a:rPr>
            </a:br>
            <a:br>
              <a:rPr lang="it-IT" sz="1300" dirty="0">
                <a:solidFill>
                  <a:schemeClr val="dk1"/>
                </a:solidFill>
              </a:rPr>
            </a:br>
            <a:endParaRPr lang="it-IT" sz="1300" dirty="0">
              <a:solidFill>
                <a:schemeClr val="dk1"/>
              </a:solidFill>
            </a:endParaRPr>
          </a:p>
          <a:p>
            <a:pPr marL="0" lvl="0" indent="0">
              <a:lnSpc>
                <a:spcPct val="100000"/>
              </a:lnSpc>
              <a:spcBef>
                <a:spcPts val="1600"/>
              </a:spcBef>
              <a:buNone/>
            </a:pPr>
            <a:br>
              <a:rPr lang="it-IT" sz="1300" dirty="0"/>
            </a:br>
            <a:endParaRPr lang="en-US" sz="1300" dirty="0"/>
          </a:p>
        </p:txBody>
      </p:sp>
      <p:sp>
        <p:nvSpPr>
          <p:cNvPr id="144" name="Google Shape;144;p29"/>
          <p:cNvSpPr txBox="1">
            <a:spLocks noGrp="1"/>
          </p:cNvSpPr>
          <p:nvPr>
            <p:ph type="ctrTitle"/>
          </p:nvPr>
        </p:nvSpPr>
        <p:spPr>
          <a:xfrm>
            <a:off x="1911063"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OVERVIEW</a:t>
            </a:r>
            <a:endParaRPr sz="3000" dirty="0"/>
          </a:p>
          <a:p>
            <a:pPr marL="0" lvl="0" indent="0" algn="ctr" rtl="0">
              <a:spcBef>
                <a:spcPts val="0"/>
              </a:spcBef>
              <a:spcAft>
                <a:spcPts val="0"/>
              </a:spcAft>
              <a:buNone/>
            </a:pPr>
            <a:endParaRPr dirty="0"/>
          </a:p>
        </p:txBody>
      </p:sp>
      <p:sp>
        <p:nvSpPr>
          <p:cNvPr id="10" name="Google Shape;199;p33">
            <a:extLst>
              <a:ext uri="{FF2B5EF4-FFF2-40B4-BE49-F238E27FC236}">
                <a16:creationId xmlns:a16="http://schemas.microsoft.com/office/drawing/2014/main" id="{601581EF-83D3-4249-A8E9-E19E21BC6BCA}"/>
              </a:ext>
            </a:extLst>
          </p:cNvPr>
          <p:cNvSpPr/>
          <p:nvPr/>
        </p:nvSpPr>
        <p:spPr>
          <a:xfrm>
            <a:off x="1418615" y="2409216"/>
            <a:ext cx="3121636" cy="2152223"/>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37;p36">
            <a:extLst>
              <a:ext uri="{FF2B5EF4-FFF2-40B4-BE49-F238E27FC236}">
                <a16:creationId xmlns:a16="http://schemas.microsoft.com/office/drawing/2014/main" id="{1867C11F-0005-4F52-9AF2-A8B71A00E2E6}"/>
              </a:ext>
            </a:extLst>
          </p:cNvPr>
          <p:cNvSpPr/>
          <p:nvPr/>
        </p:nvSpPr>
        <p:spPr>
          <a:xfrm>
            <a:off x="1430674" y="2396875"/>
            <a:ext cx="3122276" cy="2152223"/>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CasellaDiTesto 14">
            <a:extLst>
              <a:ext uri="{FF2B5EF4-FFF2-40B4-BE49-F238E27FC236}">
                <a16:creationId xmlns:a16="http://schemas.microsoft.com/office/drawing/2014/main" id="{2CC3CFFD-14CD-403C-99EF-E6F34F5786B0}"/>
              </a:ext>
            </a:extLst>
          </p:cNvPr>
          <p:cNvSpPr txBox="1"/>
          <p:nvPr/>
        </p:nvSpPr>
        <p:spPr>
          <a:xfrm>
            <a:off x="1550253" y="2483209"/>
            <a:ext cx="3249276" cy="3046988"/>
          </a:xfrm>
          <a:prstGeom prst="rect">
            <a:avLst/>
          </a:prstGeom>
          <a:noFill/>
        </p:spPr>
        <p:txBody>
          <a:bodyPr wrap="square" rtlCol="0">
            <a:spAutoFit/>
          </a:bodyPr>
          <a:lstStyle/>
          <a:p>
            <a:pPr lvl="1"/>
            <a:r>
              <a:rPr lang="en-US" dirty="0">
                <a:solidFill>
                  <a:schemeClr val="tx1"/>
                </a:solidFill>
                <a:latin typeface="Roboto Condensed Light" panose="020B0604020202020204" charset="0"/>
                <a:ea typeface="Roboto Condensed Light" panose="020B0604020202020204" charset="0"/>
              </a:rPr>
              <a:t>In particular, we evaluated:</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user experience</a:t>
            </a:r>
          </a:p>
          <a:p>
            <a:pPr lvl="1"/>
            <a:r>
              <a:rPr lang="en-US" dirty="0">
                <a:solidFill>
                  <a:schemeClr val="tx1"/>
                </a:solidFill>
                <a:latin typeface="Roboto Condensed Light" panose="020B0604020202020204" charset="0"/>
                <a:ea typeface="Roboto Condensed Light" panose="020B0604020202020204" charset="0"/>
              </a:rPr>
              <a:t>- the overall quality of the system</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power consumption</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complexity and the responsiveness</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maximum number of users</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backend and the frontend</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price</a:t>
            </a:r>
          </a:p>
          <a:p>
            <a:endParaRPr lang="en-US" dirty="0">
              <a:solidFill>
                <a:schemeClr val="tx1"/>
              </a:solidFill>
              <a:latin typeface="Roboto Condensed Light" panose="020B0604020202020204" charset="0"/>
              <a:ea typeface="Roboto Condensed Light" panose="020B0604020202020204" charset="0"/>
            </a:endParaRPr>
          </a:p>
          <a:p>
            <a:pPr marL="285750" indent="-285750">
              <a:buClr>
                <a:schemeClr val="tx1"/>
              </a:buClr>
              <a:buFont typeface="Wingdings" panose="05000000000000000000" pitchFamily="2" charset="2"/>
              <a:buChar char="v"/>
            </a:pPr>
            <a:endParaRPr lang="en-US" dirty="0">
              <a:solidFill>
                <a:schemeClr val="tx1"/>
              </a:solidFill>
              <a:latin typeface="Roboto Condensed Light" panose="020B0604020202020204" charset="0"/>
              <a:ea typeface="Roboto Condensed Light" panose="020B0604020202020204" charset="0"/>
            </a:endParaRPr>
          </a:p>
          <a:p>
            <a:endParaRPr lang="en-US" sz="1300" dirty="0">
              <a:solidFill>
                <a:schemeClr val="tx1"/>
              </a:solidFill>
              <a:latin typeface="Roboto Condensed Light" panose="020B0604020202020204" charset="0"/>
              <a:ea typeface="Roboto Condensed Light" panose="020B0604020202020204" charset="0"/>
            </a:endParaRPr>
          </a:p>
          <a:p>
            <a:endParaRPr lang="it-IT" sz="1300" dirty="0">
              <a:solidFill>
                <a:schemeClr val="tx1"/>
              </a:solidFill>
              <a:latin typeface="Roboto Condensed Light" panose="020B0604020202020204" charset="0"/>
              <a:ea typeface="Roboto Condensed Light" panose="020B0604020202020204" charset="0"/>
            </a:endParaRPr>
          </a:p>
          <a:p>
            <a:br>
              <a:rPr lang="en-US" sz="1300" noProof="1">
                <a:solidFill>
                  <a:schemeClr val="tx1"/>
                </a:solidFill>
                <a:latin typeface="Roboto Condensed Light" panose="020B0604020202020204" charset="0"/>
                <a:ea typeface="Roboto Condensed Light" panose="020B0604020202020204" charset="0"/>
              </a:rPr>
            </a:br>
            <a:endParaRPr lang="en-US" sz="1300" noProof="1">
              <a:solidFill>
                <a:schemeClr val="tx1"/>
              </a:solidFill>
              <a:latin typeface="Roboto Condensed Light" panose="020B0604020202020204" charset="0"/>
              <a:ea typeface="Roboto Condensed Light" panose="020B0604020202020204" charset="0"/>
            </a:endParaRPr>
          </a:p>
        </p:txBody>
      </p:sp>
      <p:pic>
        <p:nvPicPr>
          <p:cNvPr id="3" name="Immagine 2" descr="Immagine che contiene testo&#10;&#10;Descrizione generata automaticamente">
            <a:extLst>
              <a:ext uri="{FF2B5EF4-FFF2-40B4-BE49-F238E27FC236}">
                <a16:creationId xmlns:a16="http://schemas.microsoft.com/office/drawing/2014/main" id="{440C84A4-0CAF-43DA-B9A5-6F41BCD37768}"/>
              </a:ext>
            </a:extLst>
          </p:cNvPr>
          <p:cNvPicPr>
            <a:picLocks noChangeAspect="1"/>
          </p:cNvPicPr>
          <p:nvPr/>
        </p:nvPicPr>
        <p:blipFill>
          <a:blip r:embed="rId3"/>
          <a:stretch>
            <a:fillRect/>
          </a:stretch>
        </p:blipFill>
        <p:spPr>
          <a:xfrm>
            <a:off x="5368775" y="2686079"/>
            <a:ext cx="2651760" cy="1490472"/>
          </a:xfrm>
          <a:prstGeom prst="rect">
            <a:avLst/>
          </a:prstGeom>
        </p:spPr>
      </p:pic>
    </p:spTree>
    <p:extLst>
      <p:ext uri="{BB962C8B-B14F-4D97-AF65-F5344CB8AC3E}">
        <p14:creationId xmlns:p14="http://schemas.microsoft.com/office/powerpoint/2010/main" val="591123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20239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224703"/>
            <a:ext cx="203605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3" y="1219474"/>
            <a:ext cx="2022908"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The user experience</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55932" y="1797050"/>
            <a:ext cx="7141918" cy="2031325"/>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Since that users are the core of MuSa, one of the main aspects to evaluate is the user experience. We thought about two evaluation methods: a Moment method and an Episode method.</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For what concerns the Episode method, that is a method that gives a feedback about the whole experience, at the end of the visit the user will be asked to fill a short survey about his experience. This questionnaire can be implemented using also the AttrakDiff tool.</a:t>
            </a:r>
            <a:br>
              <a:rPr lang="en-US" dirty="0">
                <a:solidFill>
                  <a:schemeClr val="tx1"/>
                </a:solidFill>
                <a:latin typeface="Roboto Condensed Light" panose="020B0604020202020204" charset="0"/>
                <a:ea typeface="Roboto Condensed Light" panose="020B0604020202020204" charset="0"/>
              </a:rPr>
            </a:br>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We didn’t implement the Moment method evaluation for our demo, because it is suggested a commercial tool</a:t>
            </a:r>
          </a:p>
          <a:p>
            <a:endParaRPr lang="en-US" dirty="0"/>
          </a:p>
        </p:txBody>
      </p:sp>
    </p:spTree>
    <p:extLst>
      <p:ext uri="{BB962C8B-B14F-4D97-AF65-F5344CB8AC3E}">
        <p14:creationId xmlns:p14="http://schemas.microsoft.com/office/powerpoint/2010/main" val="2764248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047776"/>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826710"/>
            <a:ext cx="20239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825135"/>
            <a:ext cx="203605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3" y="819906"/>
            <a:ext cx="2022908"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The user experience</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37345" y="1151100"/>
            <a:ext cx="7141918" cy="1384995"/>
          </a:xfrm>
          <a:prstGeom prst="rect">
            <a:avLst/>
          </a:prstGeom>
          <a:noFill/>
        </p:spPr>
        <p:txBody>
          <a:bodyPr wrap="square" rtlCol="0">
            <a:spAutoFit/>
          </a:bodyPr>
          <a:lstStyle/>
          <a:p>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We presented to a group of people our demo and asked them to imagine the full product deployed in a museum. Considering this, we asked them to fill the survey the MuSa presents the user at the end of their customized tour. The response we got is quite good.</a:t>
            </a:r>
          </a:p>
          <a:p>
            <a:endParaRPr lang="en-US" dirty="0">
              <a:solidFill>
                <a:schemeClr val="tx1"/>
              </a:solidFill>
              <a:latin typeface="Roboto Condensed Light" panose="020B0604020202020204" charset="0"/>
              <a:ea typeface="Roboto Condensed Light" panose="020B0604020202020204" charset="0"/>
            </a:endParaRPr>
          </a:p>
          <a:p>
            <a:endParaRPr lang="en-US" dirty="0"/>
          </a:p>
        </p:txBody>
      </p:sp>
      <p:pic>
        <p:nvPicPr>
          <p:cNvPr id="16386" name="Picture 2" descr="image">
            <a:extLst>
              <a:ext uri="{FF2B5EF4-FFF2-40B4-BE49-F238E27FC236}">
                <a16:creationId xmlns:a16="http://schemas.microsoft.com/office/drawing/2014/main" id="{23D5784B-6683-451B-B331-97D893B46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149" y="2357501"/>
            <a:ext cx="4135981" cy="170322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a:extLst>
              <a:ext uri="{FF2B5EF4-FFF2-40B4-BE49-F238E27FC236}">
                <a16:creationId xmlns:a16="http://schemas.microsoft.com/office/drawing/2014/main" id="{0EF1908C-E8FE-4598-AEF8-143706DB2A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032" y="2370274"/>
            <a:ext cx="4318427" cy="169813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image">
            <a:extLst>
              <a:ext uri="{FF2B5EF4-FFF2-40B4-BE49-F238E27FC236}">
                <a16:creationId xmlns:a16="http://schemas.microsoft.com/office/drawing/2014/main" id="{D64CBEF3-7F68-4BEF-8B0D-5AB86C14F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7031" y="2370274"/>
            <a:ext cx="4245819" cy="1649678"/>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2225FF82-D06F-4EA8-8AD2-0F6D1D1D35C5}"/>
              </a:ext>
            </a:extLst>
          </p:cNvPr>
          <p:cNvSpPr txBox="1"/>
          <p:nvPr/>
        </p:nvSpPr>
        <p:spPr>
          <a:xfrm>
            <a:off x="1135227" y="4068405"/>
            <a:ext cx="7141918" cy="738664"/>
          </a:xfrm>
          <a:prstGeom prst="rect">
            <a:avLst/>
          </a:prstGeom>
          <a:noFill/>
        </p:spPr>
        <p:txBody>
          <a:bodyPr wrap="square" rtlCol="0">
            <a:spAutoFit/>
          </a:bodyPr>
          <a:lstStyle/>
          <a:p>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The full results of our survey are available in our documentation.</a:t>
            </a:r>
          </a:p>
          <a:p>
            <a:endParaRPr lang="en-US" dirty="0"/>
          </a:p>
        </p:txBody>
      </p:sp>
    </p:spTree>
    <p:extLst>
      <p:ext uri="{BB962C8B-B14F-4D97-AF65-F5344CB8AC3E}">
        <p14:creationId xmlns:p14="http://schemas.microsoft.com/office/powerpoint/2010/main" val="4294189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30399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224703"/>
            <a:ext cx="305205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0" y="1219474"/>
            <a:ext cx="311565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Overall evaluation of the system</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55932" y="1797050"/>
            <a:ext cx="7141918" cy="1169551"/>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Software quality is defined by a set of regulations and guidelines by ISO/IEC 9126-1. We used a criteria-based evaluation which gives a measurement of quality in several areas, including understandability, documentation, and portability. We did not use the criteria we did not need, so we produced a lighter customized version: MuSa Criteria. Again, we think that the results are very good and the complete analysis is available in our documentation.</a:t>
            </a:r>
          </a:p>
        </p:txBody>
      </p:sp>
      <p:cxnSp>
        <p:nvCxnSpPr>
          <p:cNvPr id="8" name="Google Shape;255;p37">
            <a:extLst>
              <a:ext uri="{FF2B5EF4-FFF2-40B4-BE49-F238E27FC236}">
                <a16:creationId xmlns:a16="http://schemas.microsoft.com/office/drawing/2014/main" id="{F6E95C42-0E69-455B-B4DB-58036F38267E}"/>
              </a:ext>
            </a:extLst>
          </p:cNvPr>
          <p:cNvCxnSpPr>
            <a:cxnSpLocks/>
          </p:cNvCxnSpPr>
          <p:nvPr/>
        </p:nvCxnSpPr>
        <p:spPr>
          <a:xfrm flipH="1">
            <a:off x="0" y="3530144"/>
            <a:ext cx="1037345" cy="0"/>
          </a:xfrm>
          <a:prstGeom prst="straightConnector1">
            <a:avLst/>
          </a:prstGeom>
          <a:noFill/>
          <a:ln w="9525" cap="flat" cmpd="sng">
            <a:solidFill>
              <a:schemeClr val="dk1"/>
            </a:solidFill>
            <a:prstDash val="solid"/>
            <a:round/>
            <a:headEnd type="none" w="med" len="med"/>
            <a:tailEnd type="none" w="med" len="med"/>
          </a:ln>
        </p:spPr>
      </p:cxnSp>
      <p:sp>
        <p:nvSpPr>
          <p:cNvPr id="2" name="Google Shape;199;p33">
            <a:extLst>
              <a:ext uri="{FF2B5EF4-FFF2-40B4-BE49-F238E27FC236}">
                <a16:creationId xmlns:a16="http://schemas.microsoft.com/office/drawing/2014/main" id="{880A722D-FA06-4D12-9D1F-96D2C2573136}"/>
              </a:ext>
            </a:extLst>
          </p:cNvPr>
          <p:cNvSpPr/>
          <p:nvPr/>
        </p:nvSpPr>
        <p:spPr>
          <a:xfrm>
            <a:off x="1043591" y="3345603"/>
            <a:ext cx="2119154"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256;p37">
            <a:extLst>
              <a:ext uri="{FF2B5EF4-FFF2-40B4-BE49-F238E27FC236}">
                <a16:creationId xmlns:a16="http://schemas.microsoft.com/office/drawing/2014/main" id="{892968EB-D083-4C8F-BDD5-5A955491425D}"/>
              </a:ext>
            </a:extLst>
          </p:cNvPr>
          <p:cNvSpPr/>
          <p:nvPr/>
        </p:nvSpPr>
        <p:spPr>
          <a:xfrm>
            <a:off x="1049497" y="3354862"/>
            <a:ext cx="211915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4;p37">
            <a:extLst>
              <a:ext uri="{FF2B5EF4-FFF2-40B4-BE49-F238E27FC236}">
                <a16:creationId xmlns:a16="http://schemas.microsoft.com/office/drawing/2014/main" id="{E1CE86C3-6A61-48FC-843E-BD99AD03E037}"/>
              </a:ext>
            </a:extLst>
          </p:cNvPr>
          <p:cNvSpPr txBox="1">
            <a:spLocks/>
          </p:cNvSpPr>
          <p:nvPr/>
        </p:nvSpPr>
        <p:spPr>
          <a:xfrm flipH="1">
            <a:off x="1049496" y="3329969"/>
            <a:ext cx="2258853"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Power consumption</a:t>
            </a:r>
          </a:p>
          <a:p>
            <a:pPr marL="0" indent="0" algn="l"/>
            <a:endParaRPr lang="en-US" sz="1800" dirty="0">
              <a:solidFill>
                <a:schemeClr val="lt1"/>
              </a:solidFill>
            </a:endParaRPr>
          </a:p>
          <a:p>
            <a:pPr marL="0" indent="0" algn="l"/>
            <a:endParaRPr lang="en-US" dirty="0">
              <a:solidFill>
                <a:schemeClr val="lt1"/>
              </a:solidFill>
            </a:endParaRPr>
          </a:p>
        </p:txBody>
      </p:sp>
      <p:sp>
        <p:nvSpPr>
          <p:cNvPr id="6" name="CasellaDiTesto 5">
            <a:extLst>
              <a:ext uri="{FF2B5EF4-FFF2-40B4-BE49-F238E27FC236}">
                <a16:creationId xmlns:a16="http://schemas.microsoft.com/office/drawing/2014/main" id="{1290325D-1710-43EC-98FB-63594D37F5F9}"/>
              </a:ext>
            </a:extLst>
          </p:cNvPr>
          <p:cNvSpPr txBox="1"/>
          <p:nvPr/>
        </p:nvSpPr>
        <p:spPr>
          <a:xfrm>
            <a:off x="952585" y="3827004"/>
            <a:ext cx="7141918" cy="954107"/>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Since that the number of boards could be quit high, we decided to evaluate the power consumption.</a:t>
            </a:r>
          </a:p>
          <a:p>
            <a:r>
              <a:rPr lang="en-US" dirty="0">
                <a:solidFill>
                  <a:schemeClr val="tx1"/>
                </a:solidFill>
                <a:latin typeface="Roboto Condensed Light" panose="020B0604020202020204" charset="0"/>
                <a:ea typeface="Roboto Condensed Light" panose="020B0604020202020204" charset="0"/>
              </a:rPr>
              <a:t>Doing some measurements through an amperemeter, we discovered that each ESP32 board needs around 110mA at 5V to work, so it consumes 550 mW, which is a good value keeping in mind that we are using both Wi-Fi and BLE.</a:t>
            </a:r>
          </a:p>
        </p:txBody>
      </p:sp>
    </p:spTree>
    <p:extLst>
      <p:ext uri="{BB962C8B-B14F-4D97-AF65-F5344CB8AC3E}">
        <p14:creationId xmlns:p14="http://schemas.microsoft.com/office/powerpoint/2010/main" val="201416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30399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224703"/>
            <a:ext cx="305205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0" y="1219474"/>
            <a:ext cx="311565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Complexity and responsiveness</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55932" y="1797050"/>
            <a:ext cx="7141918" cy="2462213"/>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We need our system to be responsive to follow the user in real-time during his visit, but at the same time we also don't want to flood our network with messages, keeping the complexity low, also to save the board's power. Therefore, we did a brief analysis of the system and decided to use a Raspberry Pi board as a gateway, that allows as to save on a huge amount of messages.</a:t>
            </a:r>
          </a:p>
          <a:p>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We did some simulated calculations and the result is that without the gateway, Azure free plan will expire in five minutes, with the gateway the free plan allows as to be online for eleven hours!</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The explanation of this calculations is available in our documentation.</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Notice that the choice of having a gateway brings benefits not only in messages saving, but also in the possibility of edge computing and data pre-processing.</a:t>
            </a:r>
          </a:p>
        </p:txBody>
      </p:sp>
    </p:spTree>
    <p:extLst>
      <p:ext uri="{BB962C8B-B14F-4D97-AF65-F5344CB8AC3E}">
        <p14:creationId xmlns:p14="http://schemas.microsoft.com/office/powerpoint/2010/main" val="4095852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9" name="Google Shape;237;p36">
            <a:extLst>
              <a:ext uri="{FF2B5EF4-FFF2-40B4-BE49-F238E27FC236}">
                <a16:creationId xmlns:a16="http://schemas.microsoft.com/office/drawing/2014/main" id="{AF90BBD4-36E9-4A3B-80F6-0D502161AC5A}"/>
              </a:ext>
            </a:extLst>
          </p:cNvPr>
          <p:cNvSpPr/>
          <p:nvPr/>
        </p:nvSpPr>
        <p:spPr>
          <a:xfrm>
            <a:off x="5187782" y="1248510"/>
            <a:ext cx="3188873" cy="3603278"/>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7;p36">
            <a:extLst>
              <a:ext uri="{FF2B5EF4-FFF2-40B4-BE49-F238E27FC236}">
                <a16:creationId xmlns:a16="http://schemas.microsoft.com/office/drawing/2014/main" id="{18F97173-B6DE-4167-90E1-D0844E5C6CC2}"/>
              </a:ext>
            </a:extLst>
          </p:cNvPr>
          <p:cNvSpPr/>
          <p:nvPr/>
        </p:nvSpPr>
        <p:spPr>
          <a:xfrm>
            <a:off x="681371" y="1250983"/>
            <a:ext cx="3289415" cy="3600804"/>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9"/>
          <p:cNvSpPr txBox="1">
            <a:spLocks noGrp="1"/>
          </p:cNvSpPr>
          <p:nvPr>
            <p:ph type="ctrTitle"/>
          </p:nvPr>
        </p:nvSpPr>
        <p:spPr>
          <a:xfrm>
            <a:off x="1911063"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THE PROBLEM</a:t>
            </a:r>
            <a:endParaRPr sz="3000" dirty="0"/>
          </a:p>
          <a:p>
            <a:pPr marL="0" lvl="0" indent="0" algn="ctr" rtl="0">
              <a:spcBef>
                <a:spcPts val="0"/>
              </a:spcBef>
              <a:spcAft>
                <a:spcPts val="0"/>
              </a:spcAft>
              <a:buNone/>
            </a:pPr>
            <a:endParaRPr dirty="0"/>
          </a:p>
        </p:txBody>
      </p:sp>
      <p:sp>
        <p:nvSpPr>
          <p:cNvPr id="7" name="Google Shape;199;p33">
            <a:extLst>
              <a:ext uri="{FF2B5EF4-FFF2-40B4-BE49-F238E27FC236}">
                <a16:creationId xmlns:a16="http://schemas.microsoft.com/office/drawing/2014/main" id="{9C9BBA2B-D0BE-4852-B7AA-B155E0D01858}"/>
              </a:ext>
            </a:extLst>
          </p:cNvPr>
          <p:cNvSpPr/>
          <p:nvPr/>
        </p:nvSpPr>
        <p:spPr>
          <a:xfrm>
            <a:off x="681371" y="1250983"/>
            <a:ext cx="3289415" cy="3603278"/>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asellaDiTesto 3">
            <a:extLst>
              <a:ext uri="{FF2B5EF4-FFF2-40B4-BE49-F238E27FC236}">
                <a16:creationId xmlns:a16="http://schemas.microsoft.com/office/drawing/2014/main" id="{479DC7FE-FAEA-473F-A620-C41B5DF970D5}"/>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5" name="CasellaDiTesto 4">
            <a:extLst>
              <a:ext uri="{FF2B5EF4-FFF2-40B4-BE49-F238E27FC236}">
                <a16:creationId xmlns:a16="http://schemas.microsoft.com/office/drawing/2014/main" id="{378838B0-2E22-46AC-B00E-C6C896A6D710}"/>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10" name="CasellaDiTesto 9">
            <a:extLst>
              <a:ext uri="{FF2B5EF4-FFF2-40B4-BE49-F238E27FC236}">
                <a16:creationId xmlns:a16="http://schemas.microsoft.com/office/drawing/2014/main" id="{8577413D-EF14-4A3C-B58B-BFC42957FA60}"/>
              </a:ext>
            </a:extLst>
          </p:cNvPr>
          <p:cNvSpPr txBox="1"/>
          <p:nvPr/>
        </p:nvSpPr>
        <p:spPr>
          <a:xfrm>
            <a:off x="5252846" y="1373521"/>
            <a:ext cx="3123809" cy="2308324"/>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At the same time, we thought </a:t>
            </a:r>
          </a:p>
          <a:p>
            <a:r>
              <a:rPr lang="en-US" sz="1600" dirty="0">
                <a:solidFill>
                  <a:schemeClr val="tx1"/>
                </a:solidFill>
                <a:latin typeface="Roboto Condensed Light" panose="020B0604020202020204" charset="0"/>
                <a:ea typeface="Roboto Condensed Light" panose="020B0604020202020204" charset="0"/>
              </a:rPr>
              <a:t>about the curators: sometimes, they could need to have some statistics about the most appreciated artworks and about the visitor's paths, in addition to the fact of offering some services that tempt the visitors to come back another time</a:t>
            </a:r>
          </a:p>
          <a:p>
            <a:endParaRPr lang="en-US" sz="1600" dirty="0">
              <a:solidFill>
                <a:schemeClr val="tx1"/>
              </a:solidFill>
              <a:latin typeface="Roboto Condensed Light" panose="020B0604020202020204" charset="0"/>
              <a:ea typeface="Roboto Condensed Light" panose="020B0604020202020204" charset="0"/>
            </a:endParaRPr>
          </a:p>
        </p:txBody>
      </p:sp>
      <p:sp>
        <p:nvSpPr>
          <p:cNvPr id="14" name="Google Shape;199;p33">
            <a:extLst>
              <a:ext uri="{FF2B5EF4-FFF2-40B4-BE49-F238E27FC236}">
                <a16:creationId xmlns:a16="http://schemas.microsoft.com/office/drawing/2014/main" id="{6CC14127-3C37-436F-B9EA-5AF5A2676D74}"/>
              </a:ext>
            </a:extLst>
          </p:cNvPr>
          <p:cNvSpPr/>
          <p:nvPr/>
        </p:nvSpPr>
        <p:spPr>
          <a:xfrm>
            <a:off x="5194403" y="1248509"/>
            <a:ext cx="3189936" cy="3603278"/>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8693;p67">
            <a:extLst>
              <a:ext uri="{FF2B5EF4-FFF2-40B4-BE49-F238E27FC236}">
                <a16:creationId xmlns:a16="http://schemas.microsoft.com/office/drawing/2014/main" id="{309BEBDF-45FD-4ABC-A04E-A6908F3F0887}"/>
              </a:ext>
            </a:extLst>
          </p:cNvPr>
          <p:cNvGrpSpPr/>
          <p:nvPr/>
        </p:nvGrpSpPr>
        <p:grpSpPr>
          <a:xfrm>
            <a:off x="3446993" y="4399724"/>
            <a:ext cx="332587" cy="329040"/>
            <a:chOff x="581525" y="3254850"/>
            <a:chExt cx="297750" cy="294575"/>
          </a:xfrm>
        </p:grpSpPr>
        <p:sp>
          <p:nvSpPr>
            <p:cNvPr id="16" name="Google Shape;8694;p67">
              <a:extLst>
                <a:ext uri="{FF2B5EF4-FFF2-40B4-BE49-F238E27FC236}">
                  <a16:creationId xmlns:a16="http://schemas.microsoft.com/office/drawing/2014/main" id="{7ADC1615-5C45-469B-A8B5-95A6D09A1C9A}"/>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8695;p67">
              <a:extLst>
                <a:ext uri="{FF2B5EF4-FFF2-40B4-BE49-F238E27FC236}">
                  <a16:creationId xmlns:a16="http://schemas.microsoft.com/office/drawing/2014/main" id="{60E2BFE8-0E9F-4A60-A133-7E41A99D484A}"/>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6;p67">
              <a:extLst>
                <a:ext uri="{FF2B5EF4-FFF2-40B4-BE49-F238E27FC236}">
                  <a16:creationId xmlns:a16="http://schemas.microsoft.com/office/drawing/2014/main" id="{70D4A2D5-5283-4A9B-A8D5-632FD5BE2CEC}"/>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6703;p62">
            <a:extLst>
              <a:ext uri="{FF2B5EF4-FFF2-40B4-BE49-F238E27FC236}">
                <a16:creationId xmlns:a16="http://schemas.microsoft.com/office/drawing/2014/main" id="{71B024D1-9102-4756-B45E-1A075AE725EB}"/>
              </a:ext>
            </a:extLst>
          </p:cNvPr>
          <p:cNvGrpSpPr/>
          <p:nvPr/>
        </p:nvGrpSpPr>
        <p:grpSpPr>
          <a:xfrm>
            <a:off x="7905306" y="4440631"/>
            <a:ext cx="334919" cy="333429"/>
            <a:chOff x="-30735200" y="3552550"/>
            <a:chExt cx="292225" cy="290925"/>
          </a:xfrm>
        </p:grpSpPr>
        <p:sp>
          <p:nvSpPr>
            <p:cNvPr id="29" name="Google Shape;6704;p62">
              <a:extLst>
                <a:ext uri="{FF2B5EF4-FFF2-40B4-BE49-F238E27FC236}">
                  <a16:creationId xmlns:a16="http://schemas.microsoft.com/office/drawing/2014/main" id="{81D99874-2147-4C35-BA7E-A7EC828F314F}"/>
                </a:ext>
              </a:extLst>
            </p:cNvPr>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05;p62">
              <a:extLst>
                <a:ext uri="{FF2B5EF4-FFF2-40B4-BE49-F238E27FC236}">
                  <a16:creationId xmlns:a16="http://schemas.microsoft.com/office/drawing/2014/main" id="{7E7834C7-CA1F-46B1-B217-90739C6275B4}"/>
                </a:ext>
              </a:extLst>
            </p:cNvPr>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Segnaposto testo 7">
            <a:extLst>
              <a:ext uri="{FF2B5EF4-FFF2-40B4-BE49-F238E27FC236}">
                <a16:creationId xmlns:a16="http://schemas.microsoft.com/office/drawing/2014/main" id="{8024C96F-F5FC-4D69-8D68-93D9BDC958EA}"/>
              </a:ext>
            </a:extLst>
          </p:cNvPr>
          <p:cNvSpPr>
            <a:spLocks noGrp="1"/>
          </p:cNvSpPr>
          <p:nvPr>
            <p:ph type="body" idx="1"/>
          </p:nvPr>
        </p:nvSpPr>
        <p:spPr>
          <a:xfrm>
            <a:off x="535103" y="1219507"/>
            <a:ext cx="4513307" cy="2644008"/>
          </a:xfrm>
        </p:spPr>
        <p:txBody>
          <a:bodyPr/>
          <a:lstStyle/>
          <a:p>
            <a:pPr marL="152400" indent="0">
              <a:buNone/>
            </a:pPr>
            <a:r>
              <a:rPr lang="en-US" sz="1600" dirty="0"/>
              <a:t>We projected MuSa thinking about </a:t>
            </a:r>
          </a:p>
          <a:p>
            <a:pPr marL="152400" indent="0">
              <a:buNone/>
            </a:pPr>
            <a:r>
              <a:rPr lang="en-US" sz="1600" dirty="0"/>
              <a:t>many commons issues that a visitor </a:t>
            </a:r>
          </a:p>
          <a:p>
            <a:pPr marL="152400" indent="0">
              <a:buNone/>
            </a:pPr>
            <a:r>
              <a:rPr lang="en-US" sz="1600" dirty="0"/>
              <a:t>has when he visits a museum, such as:</a:t>
            </a:r>
            <a:br>
              <a:rPr lang="en-US" sz="1600" dirty="0"/>
            </a:br>
            <a:br>
              <a:rPr lang="en-US" sz="1600" dirty="0"/>
            </a:br>
            <a:r>
              <a:rPr lang="en-US" sz="1600" dirty="0"/>
              <a:t>- limited time for take a full visit</a:t>
            </a:r>
            <a:br>
              <a:rPr lang="en-US" sz="1600" dirty="0"/>
            </a:br>
            <a:r>
              <a:rPr lang="en-US" sz="1600" dirty="0"/>
              <a:t>- meet on his path some pieces of arts</a:t>
            </a:r>
          </a:p>
          <a:p>
            <a:pPr marL="152400" indent="0">
              <a:buNone/>
            </a:pPr>
            <a:r>
              <a:rPr lang="en-US" sz="1600" dirty="0"/>
              <a:t>  that  he does not like for various </a:t>
            </a:r>
          </a:p>
          <a:p>
            <a:pPr marL="152400" indent="0">
              <a:buNone/>
            </a:pPr>
            <a:r>
              <a:rPr lang="en-US" sz="1600" dirty="0"/>
              <a:t>reasons</a:t>
            </a:r>
            <a:br>
              <a:rPr lang="en-US" sz="1600" dirty="0"/>
            </a:br>
            <a:r>
              <a:rPr lang="en-US" sz="1600" dirty="0"/>
              <a:t>- the desire of having more details about </a:t>
            </a:r>
          </a:p>
          <a:p>
            <a:pPr marL="152400" indent="0">
              <a:buNone/>
            </a:pPr>
            <a:r>
              <a:rPr lang="en-US" sz="1600" dirty="0"/>
              <a:t>an opera, but at the same time he does </a:t>
            </a:r>
          </a:p>
          <a:p>
            <a:pPr marL="152400" indent="0">
              <a:buNone/>
            </a:pPr>
            <a:r>
              <a:rPr lang="en-US" sz="1600" dirty="0"/>
              <a:t>not like to have a guide</a:t>
            </a:r>
          </a:p>
        </p:txBody>
      </p:sp>
    </p:spTree>
    <p:extLst>
      <p:ext uri="{BB962C8B-B14F-4D97-AF65-F5344CB8AC3E}">
        <p14:creationId xmlns:p14="http://schemas.microsoft.com/office/powerpoint/2010/main" val="1503318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2552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62640" y="1027753"/>
            <a:ext cx="3832090"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015131"/>
            <a:ext cx="385738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37" y="1012006"/>
            <a:ext cx="4008824"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Maximum number of simultaneous users</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62637" y="1515458"/>
            <a:ext cx="7141918" cy="3754874"/>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We made some calculations and a stress test about the maximum number of simultaneous users with our current hardware and technologies.</a:t>
            </a:r>
          </a:p>
          <a:p>
            <a:r>
              <a:rPr lang="en-US" dirty="0">
                <a:solidFill>
                  <a:schemeClr val="tx1"/>
                </a:solidFill>
                <a:latin typeface="Roboto Condensed Light" panose="020B0604020202020204" charset="0"/>
                <a:ea typeface="Roboto Condensed Light" panose="020B0604020202020204" charset="0"/>
              </a:rPr>
              <a:t>Our ESP32 has 4MB of space,, and considering that we need some spaces for libraries, how much free space do we have? </a:t>
            </a:r>
          </a:p>
          <a:p>
            <a:r>
              <a:rPr lang="en-US" dirty="0">
                <a:solidFill>
                  <a:schemeClr val="tx1"/>
                </a:solidFill>
                <a:latin typeface="Roboto Condensed Light" panose="020B0604020202020204" charset="0"/>
                <a:ea typeface="Roboto Condensed Light" panose="020B0604020202020204" charset="0"/>
              </a:rPr>
              <a:t>We empirically found a good compromise for predefined sizes and we have space for around 94 iteration. </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During our stress tests with beacon simulator applications, we caught 93 beacons out of 100. </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Let's comment on it. If we have a big room with 20 artworks and 20 boards, if every board catches beacons of who is very far from the board, probably we will not be able to serve all the visitors, since 93 looks not to be such a big number.</a:t>
            </a:r>
          </a:p>
          <a:p>
            <a:r>
              <a:rPr lang="en-US" dirty="0">
                <a:solidFill>
                  <a:schemeClr val="tx1"/>
                </a:solidFill>
                <a:latin typeface="Roboto Condensed Light" panose="020B0604020202020204" charset="0"/>
                <a:ea typeface="Roboto Condensed Light" panose="020B0604020202020204" charset="0"/>
              </a:rPr>
              <a:t> What is our solution? Transmit the beacon with lower power. It's easy to set the transmission power of the and if we transmit the beacons with lower power, only the boards close to the visitor will catch his beacons, so we will be able to manage 93 visitors in a very small place around fewer artworks, but probably a very bigger number in the whole museum.</a:t>
            </a:r>
          </a:p>
          <a:p>
            <a:endParaRPr lang="en-US" dirty="0">
              <a:solidFill>
                <a:schemeClr val="tx1"/>
              </a:solidFill>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1656849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1607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1" y="886412"/>
            <a:ext cx="753034"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765401" y="729566"/>
            <a:ext cx="11095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760719" y="717685"/>
            <a:ext cx="111418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833882" y="705804"/>
            <a:ext cx="1585310"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Backend</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753035" y="1283361"/>
            <a:ext cx="3332316" cy="1169551"/>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When the backend was ready to be deployed on Azure, we made a last evaluation of the backend with CodeCity. The more the city is well structured, the higher the code quality is. </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These are our final results:</a:t>
            </a:r>
          </a:p>
        </p:txBody>
      </p:sp>
      <p:pic>
        <p:nvPicPr>
          <p:cNvPr id="4100" name="Picture 4" descr="image">
            <a:extLst>
              <a:ext uri="{FF2B5EF4-FFF2-40B4-BE49-F238E27FC236}">
                <a16:creationId xmlns:a16="http://schemas.microsoft.com/office/drawing/2014/main" id="{B40BA96D-05DC-4CB8-9428-858A4E030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80" y="2629323"/>
            <a:ext cx="3725825" cy="208297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Google Shape;255;p37">
            <a:extLst>
              <a:ext uri="{FF2B5EF4-FFF2-40B4-BE49-F238E27FC236}">
                <a16:creationId xmlns:a16="http://schemas.microsoft.com/office/drawing/2014/main" id="{319C9647-F802-4188-9280-5827D04BCA72}"/>
              </a:ext>
            </a:extLst>
          </p:cNvPr>
          <p:cNvCxnSpPr>
            <a:cxnSpLocks/>
          </p:cNvCxnSpPr>
          <p:nvPr/>
        </p:nvCxnSpPr>
        <p:spPr>
          <a:xfrm flipH="1">
            <a:off x="8412701" y="885132"/>
            <a:ext cx="753034" cy="0"/>
          </a:xfrm>
          <a:prstGeom prst="straightConnector1">
            <a:avLst/>
          </a:prstGeom>
          <a:noFill/>
          <a:ln w="9525" cap="flat" cmpd="sng">
            <a:solidFill>
              <a:schemeClr val="dk1"/>
            </a:solidFill>
            <a:prstDash val="solid"/>
            <a:round/>
            <a:headEnd type="none" w="med" len="med"/>
            <a:tailEnd type="none" w="med" len="med"/>
          </a:ln>
        </p:spPr>
      </p:cxnSp>
      <p:sp>
        <p:nvSpPr>
          <p:cNvPr id="3" name="Google Shape;256;p37">
            <a:extLst>
              <a:ext uri="{FF2B5EF4-FFF2-40B4-BE49-F238E27FC236}">
                <a16:creationId xmlns:a16="http://schemas.microsoft.com/office/drawing/2014/main" id="{5A6A6898-E98F-40A3-A097-FDDE6B07003E}"/>
              </a:ext>
            </a:extLst>
          </p:cNvPr>
          <p:cNvSpPr/>
          <p:nvPr/>
        </p:nvSpPr>
        <p:spPr>
          <a:xfrm>
            <a:off x="7312169" y="729566"/>
            <a:ext cx="11095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p33">
            <a:extLst>
              <a:ext uri="{FF2B5EF4-FFF2-40B4-BE49-F238E27FC236}">
                <a16:creationId xmlns:a16="http://schemas.microsoft.com/office/drawing/2014/main" id="{06B5C65F-FB22-4DA7-AD33-B5C5C90C355E}"/>
              </a:ext>
            </a:extLst>
          </p:cNvPr>
          <p:cNvSpPr/>
          <p:nvPr/>
        </p:nvSpPr>
        <p:spPr>
          <a:xfrm>
            <a:off x="7306207" y="724089"/>
            <a:ext cx="111418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64;p37">
            <a:extLst>
              <a:ext uri="{FF2B5EF4-FFF2-40B4-BE49-F238E27FC236}">
                <a16:creationId xmlns:a16="http://schemas.microsoft.com/office/drawing/2014/main" id="{228F896D-D9A9-47DA-8D28-8C53D9782467}"/>
              </a:ext>
            </a:extLst>
          </p:cNvPr>
          <p:cNvSpPr txBox="1">
            <a:spLocks/>
          </p:cNvSpPr>
          <p:nvPr/>
        </p:nvSpPr>
        <p:spPr>
          <a:xfrm flipH="1">
            <a:off x="7362686" y="725137"/>
            <a:ext cx="1585310"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Frontend</a:t>
            </a:r>
          </a:p>
          <a:p>
            <a:pPr marL="0" indent="0" algn="l"/>
            <a:endParaRPr lang="en-US" sz="1800" dirty="0">
              <a:solidFill>
                <a:schemeClr val="lt1"/>
              </a:solidFill>
            </a:endParaRPr>
          </a:p>
          <a:p>
            <a:pPr marL="0" indent="0" algn="l"/>
            <a:endParaRPr lang="en-US" dirty="0">
              <a:solidFill>
                <a:schemeClr val="lt1"/>
              </a:solidFill>
            </a:endParaRPr>
          </a:p>
        </p:txBody>
      </p:sp>
      <p:sp>
        <p:nvSpPr>
          <p:cNvPr id="7" name="CasellaDiTesto 6">
            <a:extLst>
              <a:ext uri="{FF2B5EF4-FFF2-40B4-BE49-F238E27FC236}">
                <a16:creationId xmlns:a16="http://schemas.microsoft.com/office/drawing/2014/main" id="{B63869D8-3BC8-4EAD-9BB5-3D89D1F81EDE}"/>
              </a:ext>
            </a:extLst>
          </p:cNvPr>
          <p:cNvSpPr txBox="1"/>
          <p:nvPr/>
        </p:nvSpPr>
        <p:spPr>
          <a:xfrm>
            <a:off x="5216178" y="1283361"/>
            <a:ext cx="3332316" cy="1169551"/>
          </a:xfrm>
          <a:prstGeom prst="rect">
            <a:avLst/>
          </a:prstGeom>
          <a:noFill/>
        </p:spPr>
        <p:txBody>
          <a:bodyPr wrap="square" rtlCol="0">
            <a:spAutoFit/>
          </a:bodyPr>
          <a:lstStyle/>
          <a:p>
            <a:pPr algn="r"/>
            <a:r>
              <a:rPr lang="en-US" dirty="0">
                <a:solidFill>
                  <a:schemeClr val="tx1"/>
                </a:solidFill>
                <a:latin typeface="Roboto Condensed Light" panose="020B0604020202020204" charset="0"/>
                <a:ea typeface="Roboto Condensed Light" panose="020B0604020202020204" charset="0"/>
              </a:rPr>
              <a:t>The Android application works well, and it doesn't exibit delays or abnormal behaviour. We checked the most common metrics for software evaluation. These are the results:</a:t>
            </a:r>
          </a:p>
          <a:p>
            <a:pPr algn="r"/>
            <a:endParaRPr lang="en-US" dirty="0">
              <a:solidFill>
                <a:schemeClr val="tx1"/>
              </a:solidFill>
              <a:latin typeface="Roboto Condensed Light" panose="020B0604020202020204" charset="0"/>
              <a:ea typeface="Roboto Condensed Light" panose="020B0604020202020204" charset="0"/>
            </a:endParaRPr>
          </a:p>
        </p:txBody>
      </p:sp>
      <p:pic>
        <p:nvPicPr>
          <p:cNvPr id="8" name="Picture 2" descr="image">
            <a:extLst>
              <a:ext uri="{FF2B5EF4-FFF2-40B4-BE49-F238E27FC236}">
                <a16:creationId xmlns:a16="http://schemas.microsoft.com/office/drawing/2014/main" id="{9EA10C63-86D6-4AB7-8E62-3048977AC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1897" y="2452912"/>
            <a:ext cx="3961852" cy="2252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978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5" name="Ovale 4">
            <a:extLst>
              <a:ext uri="{FF2B5EF4-FFF2-40B4-BE49-F238E27FC236}">
                <a16:creationId xmlns:a16="http://schemas.microsoft.com/office/drawing/2014/main" id="{D59ACDC3-B0C5-4554-B362-6E79584BB336}"/>
              </a:ext>
            </a:extLst>
          </p:cNvPr>
          <p:cNvSpPr/>
          <p:nvPr/>
        </p:nvSpPr>
        <p:spPr>
          <a:xfrm>
            <a:off x="1095313" y="895329"/>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3455"/>
              </a:solidFill>
              <a:effectLst/>
              <a:uLnTx/>
              <a:uFillTx/>
              <a:latin typeface="Arial"/>
              <a:ea typeface="+mn-ea"/>
              <a:cs typeface="+mn-cs"/>
              <a:sym typeface="Arial"/>
            </a:endParaRPr>
          </a:p>
        </p:txBody>
      </p:sp>
      <p:sp>
        <p:nvSpPr>
          <p:cNvPr id="321" name="Google Shape;321;p40"/>
          <p:cNvSpPr txBox="1">
            <a:spLocks noGrp="1"/>
          </p:cNvSpPr>
          <p:nvPr>
            <p:ph type="ctrTitle"/>
          </p:nvPr>
        </p:nvSpPr>
        <p:spPr>
          <a:xfrm>
            <a:off x="864336" y="4082917"/>
            <a:ext cx="21769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PRICE</a:t>
            </a:r>
            <a:endParaRPr dirty="0"/>
          </a:p>
        </p:txBody>
      </p:sp>
      <p:sp>
        <p:nvSpPr>
          <p:cNvPr id="322" name="Google Shape;322;p40"/>
          <p:cNvSpPr txBox="1">
            <a:spLocks noGrp="1"/>
          </p:cNvSpPr>
          <p:nvPr>
            <p:ph type="ctrTitle" idx="2"/>
          </p:nvPr>
        </p:nvSpPr>
        <p:spPr>
          <a:xfrm>
            <a:off x="514077" y="1720321"/>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Azure IoT Hub</a:t>
            </a:r>
            <a:endParaRPr dirty="0"/>
          </a:p>
        </p:txBody>
      </p:sp>
      <p:sp>
        <p:nvSpPr>
          <p:cNvPr id="323" name="Google Shape;323;p40"/>
          <p:cNvSpPr txBox="1">
            <a:spLocks noGrp="1"/>
          </p:cNvSpPr>
          <p:nvPr>
            <p:ph type="subTitle" idx="1"/>
          </p:nvPr>
        </p:nvSpPr>
        <p:spPr>
          <a:xfrm>
            <a:off x="665727" y="2014570"/>
            <a:ext cx="1477200" cy="1003200"/>
          </a:xfrm>
          <a:prstGeom prst="rect">
            <a:avLst/>
          </a:prstGeom>
        </p:spPr>
        <p:txBody>
          <a:bodyPr spcFirstLastPara="1" wrap="square" lIns="91425" tIns="91425" rIns="91425" bIns="91425" anchor="t" anchorCtr="0">
            <a:noAutofit/>
          </a:bodyPr>
          <a:lstStyle/>
          <a:p>
            <a:pPr marL="0" lvl="0" indent="0"/>
            <a:r>
              <a:rPr lang="en-US" sz="1050" dirty="0"/>
              <a:t>Free until</a:t>
            </a:r>
          </a:p>
          <a:p>
            <a:pPr marL="0" lvl="0" indent="0"/>
            <a:r>
              <a:rPr lang="en-US" sz="1050" dirty="0"/>
              <a:t> 8000 messages/day</a:t>
            </a:r>
            <a:endParaRPr sz="1050" dirty="0"/>
          </a:p>
        </p:txBody>
      </p:sp>
      <p:sp>
        <p:nvSpPr>
          <p:cNvPr id="324" name="Google Shape;324;p40"/>
          <p:cNvSpPr txBox="1">
            <a:spLocks noGrp="1"/>
          </p:cNvSpPr>
          <p:nvPr>
            <p:ph type="ctrTitle" idx="3"/>
          </p:nvPr>
        </p:nvSpPr>
        <p:spPr>
          <a:xfrm>
            <a:off x="2127025" y="1720321"/>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Azure Database</a:t>
            </a:r>
            <a:endParaRPr dirty="0"/>
          </a:p>
        </p:txBody>
      </p:sp>
      <p:sp>
        <p:nvSpPr>
          <p:cNvPr id="325" name="Google Shape;325;p40"/>
          <p:cNvSpPr txBox="1">
            <a:spLocks noGrp="1"/>
          </p:cNvSpPr>
          <p:nvPr>
            <p:ph type="subTitle" idx="4"/>
          </p:nvPr>
        </p:nvSpPr>
        <p:spPr>
          <a:xfrm>
            <a:off x="2278675" y="2014569"/>
            <a:ext cx="1477200" cy="1449105"/>
          </a:xfrm>
          <a:prstGeom prst="rect">
            <a:avLst/>
          </a:prstGeom>
        </p:spPr>
        <p:txBody>
          <a:bodyPr spcFirstLastPara="1" wrap="square" lIns="91425" tIns="91425" rIns="91425" bIns="91425" anchor="t" anchorCtr="0">
            <a:noAutofit/>
          </a:bodyPr>
          <a:lstStyle/>
          <a:p>
            <a:pPr marL="0" lvl="0" indent="0"/>
            <a:r>
              <a:rPr lang="en-US" sz="1050" dirty="0"/>
              <a:t>Free for </a:t>
            </a:r>
          </a:p>
          <a:p>
            <a:pPr marL="0" lvl="0" indent="0"/>
            <a:r>
              <a:rPr lang="en-US" sz="1050" dirty="0"/>
              <a:t>the previous Azure Database generation (the 4th), </a:t>
            </a:r>
          </a:p>
          <a:p>
            <a:pPr marL="0" lvl="0" indent="0"/>
            <a:r>
              <a:rPr lang="en-US" sz="1050" dirty="0"/>
              <a:t> few GB of space</a:t>
            </a:r>
          </a:p>
          <a:p>
            <a:pPr marL="0" lvl="0" indent="0"/>
            <a:endParaRPr lang="en-US" sz="1050" dirty="0"/>
          </a:p>
          <a:p>
            <a:pPr marL="0" lvl="0" indent="0"/>
            <a:r>
              <a:rPr lang="en-US" sz="1050" dirty="0"/>
              <a:t>Major drawback:</a:t>
            </a:r>
          </a:p>
          <a:p>
            <a:pPr marL="0" lvl="0" indent="0"/>
            <a:r>
              <a:rPr lang="en-US" sz="1050" dirty="0"/>
              <a:t> you can not have any backup possibility</a:t>
            </a:r>
            <a:endParaRPr sz="1050" dirty="0"/>
          </a:p>
        </p:txBody>
      </p:sp>
      <p:sp>
        <p:nvSpPr>
          <p:cNvPr id="326" name="Google Shape;326;p40"/>
          <p:cNvSpPr txBox="1">
            <a:spLocks noGrp="1"/>
          </p:cNvSpPr>
          <p:nvPr>
            <p:ph type="ctrTitle" idx="5"/>
          </p:nvPr>
        </p:nvSpPr>
        <p:spPr>
          <a:xfrm>
            <a:off x="3755875" y="1717604"/>
            <a:ext cx="2207505"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t>Azure App Service Plan</a:t>
            </a:r>
            <a:endParaRPr dirty="0"/>
          </a:p>
        </p:txBody>
      </p:sp>
      <p:sp>
        <p:nvSpPr>
          <p:cNvPr id="327" name="Google Shape;327;p40"/>
          <p:cNvSpPr txBox="1">
            <a:spLocks noGrp="1"/>
          </p:cNvSpPr>
          <p:nvPr>
            <p:ph type="subTitle" idx="6"/>
          </p:nvPr>
        </p:nvSpPr>
        <p:spPr>
          <a:xfrm>
            <a:off x="4033895" y="2014569"/>
            <a:ext cx="1477200" cy="1552299"/>
          </a:xfrm>
          <a:prstGeom prst="rect">
            <a:avLst/>
          </a:prstGeom>
        </p:spPr>
        <p:txBody>
          <a:bodyPr spcFirstLastPara="1" wrap="square" lIns="91425" tIns="91425" rIns="91425" bIns="91425" anchor="t" anchorCtr="0">
            <a:noAutofit/>
          </a:bodyPr>
          <a:lstStyle/>
          <a:p>
            <a:pPr marL="0" lvl="0" indent="0"/>
            <a:r>
              <a:rPr lang="en-US" sz="1050" dirty="0"/>
              <a:t>Free </a:t>
            </a:r>
          </a:p>
          <a:p>
            <a:pPr marL="0" lvl="0" indent="0"/>
            <a:r>
              <a:rPr lang="en-US" sz="1050" dirty="0"/>
              <a:t> complete solution to deploy a full-stack application with both FE and BE. </a:t>
            </a:r>
          </a:p>
          <a:p>
            <a:pPr marL="0" lvl="0" indent="0"/>
            <a:r>
              <a:rPr lang="en-US" sz="1050" dirty="0"/>
              <a:t>1GB of storage</a:t>
            </a:r>
          </a:p>
          <a:p>
            <a:pPr marL="0" lvl="0" indent="0"/>
            <a:r>
              <a:rPr lang="en-US" sz="1050" dirty="0"/>
              <a:t> 1GB of RAM </a:t>
            </a:r>
          </a:p>
          <a:p>
            <a:pPr marL="0" lvl="0" indent="0"/>
            <a:r>
              <a:rPr lang="en-US" sz="1050" dirty="0"/>
              <a:t> shared CPU </a:t>
            </a:r>
          </a:p>
          <a:p>
            <a:pPr marL="0" lvl="0" indent="0"/>
            <a:endParaRPr lang="en-US" sz="1050" dirty="0"/>
          </a:p>
          <a:p>
            <a:pPr marL="0" lvl="0" indent="0"/>
            <a:r>
              <a:rPr lang="en-US" sz="1050" dirty="0"/>
              <a:t>Please note that in such a way you can not keep your application always running.</a:t>
            </a:r>
            <a:endParaRPr sz="1050" dirty="0"/>
          </a:p>
        </p:txBody>
      </p:sp>
      <p:sp>
        <p:nvSpPr>
          <p:cNvPr id="332" name="Google Shape;332;p40"/>
          <p:cNvSpPr txBox="1">
            <a:spLocks noGrp="1"/>
          </p:cNvSpPr>
          <p:nvPr>
            <p:ph type="ctrTitle" idx="14"/>
          </p:nvPr>
        </p:nvSpPr>
        <p:spPr>
          <a:xfrm>
            <a:off x="7342928" y="3981684"/>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t>ESP32</a:t>
            </a:r>
            <a:endParaRPr dirty="0"/>
          </a:p>
        </p:txBody>
      </p:sp>
      <p:sp>
        <p:nvSpPr>
          <p:cNvPr id="333" name="Google Shape;333;p40"/>
          <p:cNvSpPr txBox="1">
            <a:spLocks noGrp="1"/>
          </p:cNvSpPr>
          <p:nvPr>
            <p:ph type="subTitle" idx="15"/>
          </p:nvPr>
        </p:nvSpPr>
        <p:spPr>
          <a:xfrm>
            <a:off x="7504778" y="4299613"/>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1050" dirty="0"/>
              <a:t>10 €</a:t>
            </a:r>
            <a:endParaRPr sz="1050" dirty="0"/>
          </a:p>
        </p:txBody>
      </p:sp>
      <p:cxnSp>
        <p:nvCxnSpPr>
          <p:cNvPr id="334" name="Google Shape;334;p40"/>
          <p:cNvCxnSpPr>
            <a:cxnSpLocks/>
          </p:cNvCxnSpPr>
          <p:nvPr/>
        </p:nvCxnSpPr>
        <p:spPr>
          <a:xfrm flipH="1">
            <a:off x="0" y="1636546"/>
            <a:ext cx="5948140" cy="0"/>
          </a:xfrm>
          <a:prstGeom prst="straightConnector1">
            <a:avLst/>
          </a:prstGeom>
          <a:noFill/>
          <a:ln w="9525" cap="flat" cmpd="sng">
            <a:solidFill>
              <a:schemeClr val="dk1"/>
            </a:solidFill>
            <a:prstDash val="solid"/>
            <a:round/>
            <a:headEnd type="none" w="med" len="med"/>
            <a:tailEnd type="none" w="med" len="med"/>
          </a:ln>
        </p:spPr>
      </p:cxnSp>
      <p:cxnSp>
        <p:nvCxnSpPr>
          <p:cNvPr id="335" name="Google Shape;335;p40"/>
          <p:cNvCxnSpPr>
            <a:cxnSpLocks/>
          </p:cNvCxnSpPr>
          <p:nvPr/>
        </p:nvCxnSpPr>
        <p:spPr>
          <a:xfrm flipH="1" flipV="1">
            <a:off x="7612380" y="4040181"/>
            <a:ext cx="1566400" cy="1"/>
          </a:xfrm>
          <a:prstGeom prst="straightConnector1">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F76FCFA3-DFE0-40D1-B1FC-9813BA0C7B3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462885" y="768314"/>
            <a:ext cx="1926988" cy="1204368"/>
          </a:xfrm>
          <a:prstGeom prst="rect">
            <a:avLst/>
          </a:prstGeom>
        </p:spPr>
      </p:pic>
      <p:sp>
        <p:nvSpPr>
          <p:cNvPr id="55" name="Ovale 54">
            <a:extLst>
              <a:ext uri="{FF2B5EF4-FFF2-40B4-BE49-F238E27FC236}">
                <a16:creationId xmlns:a16="http://schemas.microsoft.com/office/drawing/2014/main" id="{5BC2F5F7-9E3C-4C1B-8734-1AD70A8A3096}"/>
              </a:ext>
            </a:extLst>
          </p:cNvPr>
          <p:cNvSpPr/>
          <p:nvPr/>
        </p:nvSpPr>
        <p:spPr>
          <a:xfrm>
            <a:off x="2676830" y="895329"/>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3455"/>
              </a:solidFill>
              <a:effectLst/>
              <a:uLnTx/>
              <a:uFillTx/>
              <a:latin typeface="Arial"/>
              <a:ea typeface="+mn-ea"/>
              <a:cs typeface="+mn-cs"/>
              <a:sym typeface="Arial"/>
            </a:endParaRPr>
          </a:p>
        </p:txBody>
      </p:sp>
      <p:sp>
        <p:nvSpPr>
          <p:cNvPr id="56" name="Ovale 55">
            <a:extLst>
              <a:ext uri="{FF2B5EF4-FFF2-40B4-BE49-F238E27FC236}">
                <a16:creationId xmlns:a16="http://schemas.microsoft.com/office/drawing/2014/main" id="{4BDACDF0-67C7-46F2-8EF8-2CDC708A2817}"/>
              </a:ext>
            </a:extLst>
          </p:cNvPr>
          <p:cNvSpPr/>
          <p:nvPr/>
        </p:nvSpPr>
        <p:spPr>
          <a:xfrm>
            <a:off x="4456265" y="888090"/>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3455"/>
              </a:solidFill>
              <a:effectLst/>
              <a:uLnTx/>
              <a:uFillTx/>
              <a:latin typeface="Arial"/>
              <a:ea typeface="+mn-ea"/>
              <a:cs typeface="+mn-cs"/>
              <a:sym typeface="Arial"/>
            </a:endParaRPr>
          </a:p>
        </p:txBody>
      </p:sp>
      <p:sp>
        <p:nvSpPr>
          <p:cNvPr id="57" name="Ovale 56">
            <a:extLst>
              <a:ext uri="{FF2B5EF4-FFF2-40B4-BE49-F238E27FC236}">
                <a16:creationId xmlns:a16="http://schemas.microsoft.com/office/drawing/2014/main" id="{DE453D23-62B7-4B8A-B2D0-A1922902F7E3}"/>
              </a:ext>
            </a:extLst>
          </p:cNvPr>
          <p:cNvSpPr/>
          <p:nvPr/>
        </p:nvSpPr>
        <p:spPr>
          <a:xfrm>
            <a:off x="7916948" y="3212478"/>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A3455"/>
              </a:solidFill>
              <a:effectLst/>
              <a:uLnTx/>
              <a:uFillTx/>
              <a:latin typeface="Arial"/>
              <a:ea typeface="+mn-ea"/>
              <a:cs typeface="+mn-cs"/>
              <a:sym typeface="Arial"/>
            </a:endParaRPr>
          </a:p>
        </p:txBody>
      </p:sp>
      <p:pic>
        <p:nvPicPr>
          <p:cNvPr id="58" name="Picture 16" descr="Azure Database General_COLOR | think S3 | Cloud Solutions ...">
            <a:extLst>
              <a:ext uri="{FF2B5EF4-FFF2-40B4-BE49-F238E27FC236}">
                <a16:creationId xmlns:a16="http://schemas.microsoft.com/office/drawing/2014/main" id="{9C8C9E70-9AF2-4BDF-B416-8F85EB62E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3272" y="1021960"/>
            <a:ext cx="357081" cy="35708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0" descr="Web Application Icons - Download Free Vector Icons | Noun Project">
            <a:extLst>
              <a:ext uri="{FF2B5EF4-FFF2-40B4-BE49-F238E27FC236}">
                <a16:creationId xmlns:a16="http://schemas.microsoft.com/office/drawing/2014/main" id="{BCAFEBA4-751F-4108-9F1C-76006009DE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2394" y="1055848"/>
            <a:ext cx="362146" cy="362146"/>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Google Shape;335;p40">
            <a:extLst>
              <a:ext uri="{FF2B5EF4-FFF2-40B4-BE49-F238E27FC236}">
                <a16:creationId xmlns:a16="http://schemas.microsoft.com/office/drawing/2014/main" id="{491130F3-EEB3-49A8-8CD7-E1527ECE18FC}"/>
              </a:ext>
            </a:extLst>
          </p:cNvPr>
          <p:cNvCxnSpPr>
            <a:cxnSpLocks/>
          </p:cNvCxnSpPr>
          <p:nvPr/>
        </p:nvCxnSpPr>
        <p:spPr>
          <a:xfrm flipH="1">
            <a:off x="-8050" y="4128517"/>
            <a:ext cx="1698717" cy="0"/>
          </a:xfrm>
          <a:prstGeom prst="straightConnector1">
            <a:avLst/>
          </a:prstGeom>
          <a:noFill/>
          <a:ln w="9525" cap="flat" cmpd="sng">
            <a:solidFill>
              <a:schemeClr val="dk1"/>
            </a:solidFill>
            <a:prstDash val="solid"/>
            <a:round/>
            <a:headEnd type="none" w="med" len="med"/>
            <a:tailEnd type="none" w="med" len="med"/>
          </a:ln>
        </p:spPr>
      </p:cxnSp>
      <p:sp>
        <p:nvSpPr>
          <p:cNvPr id="81" name="Google Shape;323;p40">
            <a:extLst>
              <a:ext uri="{FF2B5EF4-FFF2-40B4-BE49-F238E27FC236}">
                <a16:creationId xmlns:a16="http://schemas.microsoft.com/office/drawing/2014/main" id="{5AE9A192-C3AE-42A0-9EDE-7D50CCB38E9E}"/>
              </a:ext>
            </a:extLst>
          </p:cNvPr>
          <p:cNvSpPr txBox="1">
            <a:spLocks/>
          </p:cNvSpPr>
          <p:nvPr/>
        </p:nvSpPr>
        <p:spPr>
          <a:xfrm>
            <a:off x="1320533" y="4512725"/>
            <a:ext cx="4296905"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marR="0" lvl="0" indent="0" algn="l" defTabSz="914400" rtl="0" eaLnBrk="1" fontAlgn="auto" latinLnBrk="0" hangingPunct="1">
              <a:lnSpc>
                <a:spcPct val="100000"/>
              </a:lnSpc>
              <a:spcBef>
                <a:spcPts val="0"/>
              </a:spcBef>
              <a:spcAft>
                <a:spcPts val="0"/>
              </a:spcAft>
              <a:buClr>
                <a:srgbClr val="FFFFFF"/>
              </a:buClr>
              <a:buSzPts val="1100"/>
              <a:buFont typeface="Roboto Condensed Light"/>
              <a:buNone/>
              <a:tabLst/>
              <a:defRPr/>
            </a:pPr>
            <a:r>
              <a:rPr kumimoji="0" lang="en-US" sz="1050" b="0" i="0" u="none" strike="noStrike" kern="0" cap="none" spc="0" normalizeH="0" baseline="0" noProof="0" dirty="0">
                <a:ln>
                  <a:noFill/>
                </a:ln>
                <a:solidFill>
                  <a:srgbClr val="FFFFFF"/>
                </a:solidFill>
                <a:effectLst/>
                <a:uLnTx/>
                <a:uFillTx/>
                <a:latin typeface="Roboto Condensed Light"/>
                <a:ea typeface="Roboto Condensed Light"/>
                <a:sym typeface="Roboto Condensed Light"/>
              </a:rPr>
              <a:t>For further details, please have a look at Microsoft Pricing Calculator.</a:t>
            </a:r>
          </a:p>
        </p:txBody>
      </p:sp>
      <p:sp>
        <p:nvSpPr>
          <p:cNvPr id="27" name="Titolo 1">
            <a:extLst>
              <a:ext uri="{FF2B5EF4-FFF2-40B4-BE49-F238E27FC236}">
                <a16:creationId xmlns:a16="http://schemas.microsoft.com/office/drawing/2014/main" id="{62129BDF-0D3E-4B34-9482-0ACD6474DB02}"/>
              </a:ext>
            </a:extLst>
          </p:cNvPr>
          <p:cNvSpPr txBox="1">
            <a:spLocks/>
          </p:cNvSpPr>
          <p:nvPr/>
        </p:nvSpPr>
        <p:spPr>
          <a:xfrm>
            <a:off x="1964850" y="191398"/>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r>
              <a:rPr lang="en-US" dirty="0"/>
              <a:t>UPDATED COST EVALUATION</a:t>
            </a:r>
          </a:p>
        </p:txBody>
      </p:sp>
      <p:cxnSp>
        <p:nvCxnSpPr>
          <p:cNvPr id="29" name="Google Shape;335;p40">
            <a:extLst>
              <a:ext uri="{FF2B5EF4-FFF2-40B4-BE49-F238E27FC236}">
                <a16:creationId xmlns:a16="http://schemas.microsoft.com/office/drawing/2014/main" id="{BB8EFB2C-85B6-4F3D-BE8D-268954A407B1}"/>
              </a:ext>
            </a:extLst>
          </p:cNvPr>
          <p:cNvCxnSpPr>
            <a:cxnSpLocks/>
          </p:cNvCxnSpPr>
          <p:nvPr/>
        </p:nvCxnSpPr>
        <p:spPr>
          <a:xfrm flipH="1" flipV="1">
            <a:off x="6073656" y="4040181"/>
            <a:ext cx="1566400" cy="1"/>
          </a:xfrm>
          <a:prstGeom prst="straightConnector1">
            <a:avLst/>
          </a:prstGeom>
          <a:noFill/>
          <a:ln w="9525" cap="flat" cmpd="sng">
            <a:solidFill>
              <a:schemeClr val="dk1"/>
            </a:solidFill>
            <a:prstDash val="solid"/>
            <a:round/>
            <a:headEnd type="none" w="med" len="med"/>
            <a:tailEnd type="none" w="med" len="med"/>
          </a:ln>
        </p:spPr>
      </p:cxnSp>
      <p:sp>
        <p:nvSpPr>
          <p:cNvPr id="30" name="Ovale 29">
            <a:extLst>
              <a:ext uri="{FF2B5EF4-FFF2-40B4-BE49-F238E27FC236}">
                <a16:creationId xmlns:a16="http://schemas.microsoft.com/office/drawing/2014/main" id="{F423F3AC-DE6A-4E85-9C7C-6E01023B6815}"/>
              </a:ext>
            </a:extLst>
          </p:cNvPr>
          <p:cNvSpPr/>
          <p:nvPr/>
        </p:nvSpPr>
        <p:spPr>
          <a:xfrm>
            <a:off x="6378224" y="3212478"/>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A3455"/>
              </a:solidFill>
              <a:effectLst/>
              <a:uLnTx/>
              <a:uFillTx/>
              <a:latin typeface="Arial"/>
              <a:ea typeface="+mn-ea"/>
              <a:cs typeface="+mn-cs"/>
              <a:sym typeface="Arial"/>
            </a:endParaRPr>
          </a:p>
        </p:txBody>
      </p:sp>
      <p:pic>
        <p:nvPicPr>
          <p:cNvPr id="6" name="Immagine 5">
            <a:extLst>
              <a:ext uri="{FF2B5EF4-FFF2-40B4-BE49-F238E27FC236}">
                <a16:creationId xmlns:a16="http://schemas.microsoft.com/office/drawing/2014/main" id="{D9E22F94-80D9-4B09-B1A8-5B6A7B03AAD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43" b="90852" l="7000" r="91833">
                        <a14:foregroundMark x1="19250" y1="85213" x2="19083" y2="85088"/>
                        <a14:foregroundMark x1="15667" y1="84962" x2="15833" y2="87218"/>
                        <a14:foregroundMark x1="16417" y1="84085" x2="17750" y2="83709"/>
                      </a14:backgroundRemoval>
                    </a14:imgEffect>
                  </a14:imgLayer>
                </a14:imgProps>
              </a:ext>
            </a:extLst>
          </a:blip>
          <a:stretch>
            <a:fillRect/>
          </a:stretch>
        </p:blipFill>
        <p:spPr>
          <a:xfrm>
            <a:off x="6386323" y="3336367"/>
            <a:ext cx="624361" cy="415200"/>
          </a:xfrm>
          <a:prstGeom prst="rect">
            <a:avLst/>
          </a:prstGeom>
        </p:spPr>
      </p:pic>
      <p:sp>
        <p:nvSpPr>
          <p:cNvPr id="7" name="CasellaDiTesto 6">
            <a:extLst>
              <a:ext uri="{FF2B5EF4-FFF2-40B4-BE49-F238E27FC236}">
                <a16:creationId xmlns:a16="http://schemas.microsoft.com/office/drawing/2014/main" id="{EB1F7B3A-CC06-48BF-96BB-3C5094AAE3F8}"/>
              </a:ext>
            </a:extLst>
          </p:cNvPr>
          <p:cNvSpPr txBox="1"/>
          <p:nvPr/>
        </p:nvSpPr>
        <p:spPr>
          <a:xfrm>
            <a:off x="6076235" y="4063443"/>
            <a:ext cx="1266693" cy="307777"/>
          </a:xfrm>
          <a:prstGeom prst="rect">
            <a:avLst/>
          </a:prstGeom>
          <a:noFill/>
        </p:spPr>
        <p:txBody>
          <a:bodyPr wrap="none" rtlCol="0">
            <a:spAutoFit/>
          </a:bodyPr>
          <a:lstStyle/>
          <a:p>
            <a:r>
              <a:rPr lang="en-US" b="1" dirty="0">
                <a:solidFill>
                  <a:schemeClr val="tx1"/>
                </a:solidFill>
                <a:latin typeface="Exo 2" panose="020B0604020202020204" charset="0"/>
                <a:ea typeface="Roboto Condensed Light" panose="020B0604020202020204" charset="0"/>
              </a:rPr>
              <a:t>Raspberry Pi</a:t>
            </a:r>
          </a:p>
        </p:txBody>
      </p:sp>
      <p:sp>
        <p:nvSpPr>
          <p:cNvPr id="8" name="CasellaDiTesto 7">
            <a:extLst>
              <a:ext uri="{FF2B5EF4-FFF2-40B4-BE49-F238E27FC236}">
                <a16:creationId xmlns:a16="http://schemas.microsoft.com/office/drawing/2014/main" id="{399A3DFE-8395-4DA2-81E1-124A9F3D803D}"/>
              </a:ext>
            </a:extLst>
          </p:cNvPr>
          <p:cNvSpPr txBox="1"/>
          <p:nvPr/>
        </p:nvSpPr>
        <p:spPr>
          <a:xfrm>
            <a:off x="6462332" y="4371220"/>
            <a:ext cx="503664" cy="253916"/>
          </a:xfrm>
          <a:prstGeom prst="rect">
            <a:avLst/>
          </a:prstGeom>
          <a:noFill/>
        </p:spPr>
        <p:txBody>
          <a:bodyPr wrap="none" rtlCol="0">
            <a:spAutoFit/>
          </a:bodyPr>
          <a:lstStyle/>
          <a:p>
            <a:r>
              <a:rPr lang="en-US" sz="1050" dirty="0">
                <a:solidFill>
                  <a:schemeClr val="tx1"/>
                </a:solidFill>
                <a:latin typeface="Roboto Condensed Light" panose="020B0604020202020204" charset="0"/>
                <a:ea typeface="Roboto Condensed Light" panose="020B0604020202020204" charset="0"/>
              </a:rPr>
              <a:t>&gt; 20 €</a:t>
            </a:r>
          </a:p>
        </p:txBody>
      </p:sp>
      <p:pic>
        <p:nvPicPr>
          <p:cNvPr id="15366" name="Picture 6" descr="30Pin ESP32 Scheda di sviluppo WiFi + bluetooth Ultra basso ...">
            <a:extLst>
              <a:ext uri="{FF2B5EF4-FFF2-40B4-BE49-F238E27FC236}">
                <a16:creationId xmlns:a16="http://schemas.microsoft.com/office/drawing/2014/main" id="{352EDB28-548B-4833-BD2D-54D8CB22D457}"/>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5200" r="96900">
                        <a14:foregroundMark x1="7800" y1="40200" x2="5200" y2="44900"/>
                        <a14:foregroundMark x1="91600" y1="56100" x2="91600" y2="51700"/>
                        <a14:foregroundMark x1="96900" y1="53200" x2="96900" y2="53200"/>
                      </a14:backgroundRemoval>
                    </a14:imgEffect>
                  </a14:imgLayer>
                </a14:imgProps>
              </a:ext>
              <a:ext uri="{28A0092B-C50C-407E-A947-70E740481C1C}">
                <a14:useLocalDpi xmlns:a14="http://schemas.microsoft.com/office/drawing/2010/main" val="0"/>
              </a:ext>
            </a:extLst>
          </a:blip>
          <a:srcRect/>
          <a:stretch>
            <a:fillRect/>
          </a:stretch>
        </p:blipFill>
        <p:spPr bwMode="auto">
          <a:xfrm>
            <a:off x="7954791" y="3233705"/>
            <a:ext cx="556773" cy="556773"/>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Google Shape;335;p40">
            <a:extLst>
              <a:ext uri="{FF2B5EF4-FFF2-40B4-BE49-F238E27FC236}">
                <a16:creationId xmlns:a16="http://schemas.microsoft.com/office/drawing/2014/main" id="{9C2D5183-7969-4456-8032-286CB45E06A8}"/>
              </a:ext>
            </a:extLst>
          </p:cNvPr>
          <p:cNvCxnSpPr>
            <a:cxnSpLocks/>
          </p:cNvCxnSpPr>
          <p:nvPr/>
        </p:nvCxnSpPr>
        <p:spPr>
          <a:xfrm flipH="1" flipV="1">
            <a:off x="7634152" y="2571257"/>
            <a:ext cx="1566400" cy="1"/>
          </a:xfrm>
          <a:prstGeom prst="straightConnector1">
            <a:avLst/>
          </a:prstGeom>
          <a:noFill/>
          <a:ln w="9525" cap="flat" cmpd="sng">
            <a:solidFill>
              <a:schemeClr val="dk1"/>
            </a:solidFill>
            <a:prstDash val="solid"/>
            <a:round/>
            <a:headEnd type="none" w="med" len="med"/>
            <a:tailEnd type="none" w="med" len="med"/>
          </a:ln>
        </p:spPr>
      </p:cxnSp>
      <p:sp>
        <p:nvSpPr>
          <p:cNvPr id="41" name="Google Shape;332;p40">
            <a:extLst>
              <a:ext uri="{FF2B5EF4-FFF2-40B4-BE49-F238E27FC236}">
                <a16:creationId xmlns:a16="http://schemas.microsoft.com/office/drawing/2014/main" id="{7C1B4187-61DA-4472-BA52-63714C7E5CE2}"/>
              </a:ext>
            </a:extLst>
          </p:cNvPr>
          <p:cNvSpPr txBox="1">
            <a:spLocks/>
          </p:cNvSpPr>
          <p:nvPr/>
        </p:nvSpPr>
        <p:spPr>
          <a:xfrm>
            <a:off x="7363500" y="2500211"/>
            <a:ext cx="17805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2pPr>
            <a:lvl3pPr marR="0" lvl="2"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3pPr>
            <a:lvl4pPr marR="0" lvl="3"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4pPr>
            <a:lvl5pPr marR="0" lvl="4"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5pPr>
            <a:lvl6pPr marR="0" lvl="5"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6pPr>
            <a:lvl7pPr marR="0" lvl="6"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7pPr>
            <a:lvl8pPr marR="0" lvl="7"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8pPr>
            <a:lvl9pPr marR="0" lvl="8"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9pPr>
          </a:lstStyle>
          <a:p>
            <a:r>
              <a:rPr lang="it-IT" dirty="0"/>
              <a:t>RGB Led</a:t>
            </a:r>
          </a:p>
        </p:txBody>
      </p:sp>
      <p:sp>
        <p:nvSpPr>
          <p:cNvPr id="12" name="Ovale 11">
            <a:extLst>
              <a:ext uri="{FF2B5EF4-FFF2-40B4-BE49-F238E27FC236}">
                <a16:creationId xmlns:a16="http://schemas.microsoft.com/office/drawing/2014/main" id="{A18B51DB-C8F7-46AA-AF46-16D7A73C5EDF}"/>
              </a:ext>
            </a:extLst>
          </p:cNvPr>
          <p:cNvSpPr/>
          <p:nvPr/>
        </p:nvSpPr>
        <p:spPr>
          <a:xfrm>
            <a:off x="7937520" y="1802051"/>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A3455"/>
              </a:solidFill>
              <a:effectLst/>
              <a:uLnTx/>
              <a:uFillTx/>
              <a:latin typeface="Arial"/>
              <a:ea typeface="+mn-ea"/>
              <a:cs typeface="+mn-cs"/>
              <a:sym typeface="Arial"/>
            </a:endParaRPr>
          </a:p>
        </p:txBody>
      </p:sp>
      <p:pic>
        <p:nvPicPr>
          <p:cNvPr id="15368" name="Picture 8" descr="KY-016 5 mm RGB LED breakout board Modulo Sensore catodo comune Pi ...">
            <a:extLst>
              <a:ext uri="{FF2B5EF4-FFF2-40B4-BE49-F238E27FC236}">
                <a16:creationId xmlns:a16="http://schemas.microsoft.com/office/drawing/2014/main" id="{B3C5508A-45EA-41C2-A972-951B9E199858}"/>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3571" r="90000">
                        <a14:foregroundMark x1="9000" y1="57286" x2="8857" y2="59857"/>
                        <a14:foregroundMark x1="4143" y1="62857" x2="3571" y2="63286"/>
                        <a14:foregroundMark x1="7429" y1="58000" x2="7429" y2="58000"/>
                        <a14:foregroundMark x1="46857" y1="58571" x2="48000" y2="61714"/>
                        <a14:foregroundMark x1="22143" y1="79143" x2="22143" y2="79143"/>
                        <a14:foregroundMark x1="26571" y1="76286" x2="26571" y2="76286"/>
                        <a14:foregroundMark x1="16000" y1="74286" x2="16000" y2="74286"/>
                        <a14:foregroundMark x1="10000" y1="70286" x2="10000" y2="70286"/>
                        <a14:foregroundMark x1="10429" y1="69714" x2="8571" y2="70429"/>
                        <a14:foregroundMark x1="17143" y1="73571" x2="15857" y2="74143"/>
                      </a14:backgroundRemoval>
                    </a14:imgEffect>
                  </a14:imgLayer>
                </a14:imgProps>
              </a:ext>
              <a:ext uri="{28A0092B-C50C-407E-A947-70E740481C1C}">
                <a14:useLocalDpi xmlns:a14="http://schemas.microsoft.com/office/drawing/2010/main" val="0"/>
              </a:ext>
            </a:extLst>
          </a:blip>
          <a:srcRect/>
          <a:stretch>
            <a:fillRect/>
          </a:stretch>
        </p:blipFill>
        <p:spPr bwMode="auto">
          <a:xfrm>
            <a:off x="7995995" y="1818822"/>
            <a:ext cx="584180" cy="584180"/>
          </a:xfrm>
          <a:prstGeom prst="rect">
            <a:avLst/>
          </a:prstGeom>
          <a:noFill/>
          <a:extLst>
            <a:ext uri="{909E8E84-426E-40DD-AFC4-6F175D3DCCD1}">
              <a14:hiddenFill xmlns:a14="http://schemas.microsoft.com/office/drawing/2010/main">
                <a:solidFill>
                  <a:srgbClr val="FFFFFF"/>
                </a:solidFill>
              </a14:hiddenFill>
            </a:ext>
          </a:extLst>
        </p:spPr>
      </p:pic>
      <p:sp>
        <p:nvSpPr>
          <p:cNvPr id="45" name="Google Shape;333;p40">
            <a:extLst>
              <a:ext uri="{FF2B5EF4-FFF2-40B4-BE49-F238E27FC236}">
                <a16:creationId xmlns:a16="http://schemas.microsoft.com/office/drawing/2014/main" id="{E3645DD1-1626-4397-86EC-E4CD5F6E3F87}"/>
              </a:ext>
            </a:extLst>
          </p:cNvPr>
          <p:cNvSpPr txBox="1">
            <a:spLocks/>
          </p:cNvSpPr>
          <p:nvPr/>
        </p:nvSpPr>
        <p:spPr>
          <a:xfrm>
            <a:off x="7504778" y="2809344"/>
            <a:ext cx="14568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it-IT" sz="1050" dirty="0"/>
              <a:t>&lt; 1 €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429" name="Google Shape;429;p45"/>
          <p:cNvSpPr txBox="1">
            <a:spLocks noGrp="1"/>
          </p:cNvSpPr>
          <p:nvPr>
            <p:ph type="ctrTitle"/>
          </p:nvPr>
        </p:nvSpPr>
        <p:spPr>
          <a:xfrm flipH="1">
            <a:off x="1244600" y="1611150"/>
            <a:ext cx="7497723" cy="19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FUTURE PLANS</a:t>
            </a:r>
            <a:endParaRPr dirty="0"/>
          </a:p>
        </p:txBody>
      </p:sp>
      <p:cxnSp>
        <p:nvCxnSpPr>
          <p:cNvPr id="430" name="Google Shape;430;p45"/>
          <p:cNvCxnSpPr/>
          <p:nvPr/>
        </p:nvCxnSpPr>
        <p:spPr>
          <a:xfrm rot="10800000">
            <a:off x="-6850" y="2056050"/>
            <a:ext cx="24687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45"/>
          <p:cNvCxnSpPr/>
          <p:nvPr/>
        </p:nvCxnSpPr>
        <p:spPr>
          <a:xfrm rot="10800000">
            <a:off x="4389425" y="2962350"/>
            <a:ext cx="47478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820079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9" name="Google Shape;200;p33">
            <a:extLst>
              <a:ext uri="{FF2B5EF4-FFF2-40B4-BE49-F238E27FC236}">
                <a16:creationId xmlns:a16="http://schemas.microsoft.com/office/drawing/2014/main" id="{9B4ABFC3-4060-4887-895D-B3632C22382D}"/>
              </a:ext>
            </a:extLst>
          </p:cNvPr>
          <p:cNvSpPr/>
          <p:nvPr/>
        </p:nvSpPr>
        <p:spPr>
          <a:xfrm>
            <a:off x="643275" y="1175363"/>
            <a:ext cx="2404726" cy="1028087"/>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9"/>
          <p:cNvSpPr txBox="1">
            <a:spLocks noGrp="1"/>
          </p:cNvSpPr>
          <p:nvPr>
            <p:ph type="body" idx="1"/>
          </p:nvPr>
        </p:nvSpPr>
        <p:spPr>
          <a:xfrm>
            <a:off x="743429" y="994412"/>
            <a:ext cx="7492521" cy="1028087"/>
          </a:xfrm>
          <a:prstGeom prst="rect">
            <a:avLst/>
          </a:prstGeom>
        </p:spPr>
        <p:txBody>
          <a:bodyPr spcFirstLastPara="1" wrap="square" lIns="91425" tIns="91425" rIns="91425" bIns="91425" anchor="t" anchorCtr="0">
            <a:noAutofit/>
          </a:bodyPr>
          <a:lstStyle/>
          <a:p>
            <a:pPr marL="0" lvl="0" indent="0">
              <a:lnSpc>
                <a:spcPct val="100000"/>
              </a:lnSpc>
              <a:spcBef>
                <a:spcPts val="1600"/>
              </a:spcBef>
              <a:buNone/>
            </a:pPr>
            <a:br>
              <a:rPr lang="en-US" sz="1600" dirty="0">
                <a:solidFill>
                  <a:schemeClr val="bg1"/>
                </a:solidFill>
              </a:rPr>
            </a:br>
            <a:br>
              <a:rPr lang="it-IT" sz="1300" dirty="0">
                <a:solidFill>
                  <a:schemeClr val="dk1"/>
                </a:solidFill>
              </a:rPr>
            </a:br>
            <a:br>
              <a:rPr lang="it-IT" sz="1300" dirty="0">
                <a:solidFill>
                  <a:schemeClr val="dk1"/>
                </a:solidFill>
              </a:rPr>
            </a:br>
            <a:endParaRPr lang="it-IT" sz="1300" dirty="0">
              <a:solidFill>
                <a:schemeClr val="dk1"/>
              </a:solidFill>
            </a:endParaRPr>
          </a:p>
          <a:p>
            <a:pPr marL="0" lvl="0" indent="0">
              <a:lnSpc>
                <a:spcPct val="100000"/>
              </a:lnSpc>
              <a:spcBef>
                <a:spcPts val="1600"/>
              </a:spcBef>
              <a:buNone/>
            </a:pPr>
            <a:br>
              <a:rPr lang="it-IT" sz="1300" dirty="0"/>
            </a:br>
            <a:endParaRPr lang="en-US" sz="1300" dirty="0"/>
          </a:p>
        </p:txBody>
      </p:sp>
      <p:sp>
        <p:nvSpPr>
          <p:cNvPr id="144" name="Google Shape;144;p29"/>
          <p:cNvSpPr txBox="1">
            <a:spLocks noGrp="1"/>
          </p:cNvSpPr>
          <p:nvPr>
            <p:ph type="ctrTitle"/>
          </p:nvPr>
        </p:nvSpPr>
        <p:spPr>
          <a:xfrm>
            <a:off x="107950" y="352850"/>
            <a:ext cx="89281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MISSING PARTS &amp; FUTURE PLANS</a:t>
            </a:r>
            <a:endParaRPr dirty="0"/>
          </a:p>
          <a:p>
            <a:pPr marL="0" lvl="0" indent="0" algn="ctr" rtl="0">
              <a:spcBef>
                <a:spcPts val="0"/>
              </a:spcBef>
              <a:spcAft>
                <a:spcPts val="0"/>
              </a:spcAft>
              <a:buNone/>
            </a:pPr>
            <a:endParaRPr dirty="0"/>
          </a:p>
        </p:txBody>
      </p:sp>
      <p:sp>
        <p:nvSpPr>
          <p:cNvPr id="10" name="Google Shape;199;p33">
            <a:extLst>
              <a:ext uri="{FF2B5EF4-FFF2-40B4-BE49-F238E27FC236}">
                <a16:creationId xmlns:a16="http://schemas.microsoft.com/office/drawing/2014/main" id="{601581EF-83D3-4249-A8E9-E19E21BC6BCA}"/>
              </a:ext>
            </a:extLst>
          </p:cNvPr>
          <p:cNvSpPr/>
          <p:nvPr/>
        </p:nvSpPr>
        <p:spPr>
          <a:xfrm>
            <a:off x="3994627" y="1205150"/>
            <a:ext cx="3276122" cy="15317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37;p36">
            <a:extLst>
              <a:ext uri="{FF2B5EF4-FFF2-40B4-BE49-F238E27FC236}">
                <a16:creationId xmlns:a16="http://schemas.microsoft.com/office/drawing/2014/main" id="{1867C11F-0005-4F52-9AF2-A8B71A00E2E6}"/>
              </a:ext>
            </a:extLst>
          </p:cNvPr>
          <p:cNvSpPr/>
          <p:nvPr/>
        </p:nvSpPr>
        <p:spPr>
          <a:xfrm>
            <a:off x="3994628" y="1205150"/>
            <a:ext cx="3276122" cy="15317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CasellaDiTesto 1">
            <a:extLst>
              <a:ext uri="{FF2B5EF4-FFF2-40B4-BE49-F238E27FC236}">
                <a16:creationId xmlns:a16="http://schemas.microsoft.com/office/drawing/2014/main" id="{70D16F88-385F-4267-AFB2-17BFF22C670F}"/>
              </a:ext>
            </a:extLst>
          </p:cNvPr>
          <p:cNvSpPr txBox="1"/>
          <p:nvPr/>
        </p:nvSpPr>
        <p:spPr>
          <a:xfrm>
            <a:off x="743429" y="1299050"/>
            <a:ext cx="2304571" cy="738664"/>
          </a:xfrm>
          <a:prstGeom prst="rect">
            <a:avLst/>
          </a:prstGeom>
          <a:noFill/>
        </p:spPr>
        <p:txBody>
          <a:bodyPr wrap="square" rtlCol="0">
            <a:spAutoFit/>
          </a:bodyPr>
          <a:lstStyle/>
          <a:p>
            <a:r>
              <a:rPr lang="it-IT" dirty="0">
                <a:solidFill>
                  <a:schemeClr val="bg1"/>
                </a:solidFill>
                <a:latin typeface="Roboto Condensed Light" panose="020B0604020202020204" charset="0"/>
                <a:ea typeface="Roboto Condensed Light" panose="020B0604020202020204" charset="0"/>
              </a:rPr>
              <a:t>For several reasons </a:t>
            </a:r>
            <a:r>
              <a:rPr lang="it-IT" dirty="0" err="1">
                <a:solidFill>
                  <a:schemeClr val="bg1"/>
                </a:solidFill>
                <a:latin typeface="Roboto Condensed Light" panose="020B0604020202020204" charset="0"/>
                <a:ea typeface="Roboto Condensed Light" panose="020B0604020202020204" charset="0"/>
              </a:rPr>
              <a:t>we</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did</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not</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implement</a:t>
            </a:r>
            <a:r>
              <a:rPr lang="it-IT" dirty="0">
                <a:solidFill>
                  <a:schemeClr val="bg1"/>
                </a:solidFill>
                <a:latin typeface="Roboto Condensed Light" panose="020B0604020202020204" charset="0"/>
                <a:ea typeface="Roboto Condensed Light" panose="020B0604020202020204" charset="0"/>
              </a:rPr>
              <a:t> some parts </a:t>
            </a:r>
            <a:r>
              <a:rPr lang="it-IT" dirty="0" err="1">
                <a:solidFill>
                  <a:schemeClr val="bg1"/>
                </a:solidFill>
                <a:latin typeface="Roboto Condensed Light" panose="020B0604020202020204" charset="0"/>
                <a:ea typeface="Roboto Condensed Light" panose="020B0604020202020204" charset="0"/>
              </a:rPr>
              <a:t>even</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if</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they</a:t>
            </a:r>
            <a:r>
              <a:rPr lang="it-IT" dirty="0">
                <a:solidFill>
                  <a:schemeClr val="bg1"/>
                </a:solidFill>
                <a:latin typeface="Roboto Condensed Light" panose="020B0604020202020204" charset="0"/>
                <a:ea typeface="Roboto Condensed Light" panose="020B0604020202020204" charset="0"/>
              </a:rPr>
              <a:t> are clear in </a:t>
            </a:r>
            <a:r>
              <a:rPr lang="it-IT" dirty="0" err="1">
                <a:solidFill>
                  <a:schemeClr val="bg1"/>
                </a:solidFill>
                <a:latin typeface="Roboto Condensed Light" panose="020B0604020202020204" charset="0"/>
                <a:ea typeface="Roboto Condensed Light" panose="020B0604020202020204" charset="0"/>
              </a:rPr>
              <a:t>our</a:t>
            </a:r>
            <a:r>
              <a:rPr lang="it-IT" dirty="0">
                <a:solidFill>
                  <a:schemeClr val="bg1"/>
                </a:solidFill>
                <a:latin typeface="Roboto Condensed Light" panose="020B0604020202020204" charset="0"/>
                <a:ea typeface="Roboto Condensed Light" panose="020B0604020202020204" charset="0"/>
              </a:rPr>
              <a:t> mind</a:t>
            </a:r>
          </a:p>
        </p:txBody>
      </p:sp>
      <p:sp>
        <p:nvSpPr>
          <p:cNvPr id="3" name="CasellaDiTesto 2">
            <a:extLst>
              <a:ext uri="{FF2B5EF4-FFF2-40B4-BE49-F238E27FC236}">
                <a16:creationId xmlns:a16="http://schemas.microsoft.com/office/drawing/2014/main" id="{3EAE7368-24B5-4049-ADDD-2AD233F202F7}"/>
              </a:ext>
            </a:extLst>
          </p:cNvPr>
          <p:cNvSpPr txBox="1"/>
          <p:nvPr/>
        </p:nvSpPr>
        <p:spPr>
          <a:xfrm>
            <a:off x="3994628" y="1205150"/>
            <a:ext cx="3187222" cy="2616101"/>
          </a:xfrm>
          <a:prstGeom prst="rect">
            <a:avLst/>
          </a:prstGeom>
          <a:noFill/>
        </p:spPr>
        <p:txBody>
          <a:bodyPr wrap="square" rtlCol="0">
            <a:spAutoFit/>
          </a:bodyPr>
          <a:lstStyle/>
          <a:p>
            <a:pPr lvl="1"/>
            <a:r>
              <a:rPr lang="en-US" sz="1200" dirty="0">
                <a:solidFill>
                  <a:schemeClr val="tx1"/>
                </a:solidFill>
                <a:latin typeface="Roboto Condensed Light" panose="020B0604020202020204" charset="0"/>
                <a:ea typeface="Roboto Condensed Light" panose="020B0604020202020204" charset="0"/>
              </a:rPr>
              <a:t>The main idea that we did not implement</a:t>
            </a:r>
          </a:p>
          <a:p>
            <a:pPr lvl="1"/>
            <a:r>
              <a:rPr lang="en-US" sz="1200" dirty="0">
                <a:solidFill>
                  <a:schemeClr val="tx1"/>
                </a:solidFill>
                <a:latin typeface="Roboto Condensed Light" panose="020B0604020202020204" charset="0"/>
                <a:ea typeface="Roboto Condensed Light" panose="020B0604020202020204" charset="0"/>
              </a:rPr>
              <a:t>is the Machine Learning algorithm that should have to analyze the users’ behavior for improving the customized tours.</a:t>
            </a:r>
          </a:p>
          <a:p>
            <a:pPr lvl="1"/>
            <a:r>
              <a:rPr lang="en-US" sz="1200" dirty="0">
                <a:solidFill>
                  <a:schemeClr val="tx1"/>
                </a:solidFill>
                <a:latin typeface="Roboto Condensed Light" panose="020B0604020202020204" charset="0"/>
                <a:ea typeface="Roboto Condensed Light" panose="020B0604020202020204" charset="0"/>
              </a:rPr>
              <a:t>The reason is that machine learning is not one of the principal topics of this course and it would have asked some specific </a:t>
            </a:r>
            <a:r>
              <a:rPr lang="en-US" sz="1200" dirty="0" err="1">
                <a:solidFill>
                  <a:schemeClr val="tx1"/>
                </a:solidFill>
                <a:latin typeface="Roboto Condensed Light" panose="020B0604020202020204" charset="0"/>
                <a:ea typeface="Roboto Condensed Light" panose="020B0604020202020204" charset="0"/>
              </a:rPr>
              <a:t>kwnoledge</a:t>
            </a:r>
            <a:r>
              <a:rPr lang="en-US" sz="1200" dirty="0">
                <a:solidFill>
                  <a:schemeClr val="tx1"/>
                </a:solidFill>
                <a:latin typeface="Roboto Condensed Light" panose="020B0604020202020204" charset="0"/>
                <a:ea typeface="Roboto Condensed Light" panose="020B0604020202020204" charset="0"/>
              </a:rPr>
              <a:t> bases</a:t>
            </a:r>
          </a:p>
          <a:p>
            <a:endParaRPr lang="en-US" dirty="0">
              <a:solidFill>
                <a:schemeClr val="tx1"/>
              </a:solidFill>
              <a:latin typeface="Roboto Condensed Light" panose="020B0604020202020204" charset="0"/>
              <a:ea typeface="Roboto Condensed Light" panose="020B0604020202020204" charset="0"/>
            </a:endParaRPr>
          </a:p>
          <a:p>
            <a:pPr marL="285750" indent="-285750">
              <a:buClr>
                <a:schemeClr val="tx1"/>
              </a:buClr>
              <a:buFont typeface="Wingdings" panose="05000000000000000000" pitchFamily="2" charset="2"/>
              <a:buChar char="v"/>
            </a:pPr>
            <a:endParaRPr lang="en-US" dirty="0">
              <a:solidFill>
                <a:schemeClr val="tx1"/>
              </a:solidFill>
              <a:latin typeface="Roboto Condensed Light" panose="020B0604020202020204" charset="0"/>
              <a:ea typeface="Roboto Condensed Light" panose="020B0604020202020204" charset="0"/>
            </a:endParaRPr>
          </a:p>
          <a:p>
            <a:endParaRPr lang="en-US" sz="1300" dirty="0">
              <a:solidFill>
                <a:schemeClr val="tx1"/>
              </a:solidFill>
              <a:latin typeface="Roboto Condensed Light" panose="020B0604020202020204" charset="0"/>
              <a:ea typeface="Roboto Condensed Light" panose="020B0604020202020204" charset="0"/>
            </a:endParaRPr>
          </a:p>
          <a:p>
            <a:endParaRPr lang="it-IT" sz="1300" dirty="0">
              <a:solidFill>
                <a:schemeClr val="tx1"/>
              </a:solidFill>
              <a:latin typeface="Roboto Condensed Light" panose="020B0604020202020204" charset="0"/>
              <a:ea typeface="Roboto Condensed Light" panose="020B0604020202020204" charset="0"/>
            </a:endParaRPr>
          </a:p>
          <a:p>
            <a:br>
              <a:rPr lang="en-US" sz="1300" noProof="1">
                <a:solidFill>
                  <a:schemeClr val="tx1"/>
                </a:solidFill>
                <a:latin typeface="Roboto Condensed Light" panose="020B0604020202020204" charset="0"/>
                <a:ea typeface="Roboto Condensed Light" panose="020B0604020202020204" charset="0"/>
              </a:rPr>
            </a:br>
            <a:endParaRPr lang="en-US" sz="1300" noProof="1">
              <a:solidFill>
                <a:schemeClr val="tx1"/>
              </a:solidFill>
              <a:latin typeface="Roboto Condensed Light" panose="020B0604020202020204" charset="0"/>
              <a:ea typeface="Roboto Condensed Light" panose="020B0604020202020204" charset="0"/>
            </a:endParaRPr>
          </a:p>
        </p:txBody>
      </p:sp>
      <p:sp>
        <p:nvSpPr>
          <p:cNvPr id="6" name="Google Shape;237;p36">
            <a:extLst>
              <a:ext uri="{FF2B5EF4-FFF2-40B4-BE49-F238E27FC236}">
                <a16:creationId xmlns:a16="http://schemas.microsoft.com/office/drawing/2014/main" id="{7AACDD5A-C693-4759-80E8-2CDD80107492}"/>
              </a:ext>
            </a:extLst>
          </p:cNvPr>
          <p:cNvSpPr/>
          <p:nvPr/>
        </p:nvSpPr>
        <p:spPr>
          <a:xfrm>
            <a:off x="730968" y="2664061"/>
            <a:ext cx="3184045" cy="1346465"/>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9;p33">
            <a:extLst>
              <a:ext uri="{FF2B5EF4-FFF2-40B4-BE49-F238E27FC236}">
                <a16:creationId xmlns:a16="http://schemas.microsoft.com/office/drawing/2014/main" id="{677B4E57-732B-4296-A55F-1252734306A1}"/>
              </a:ext>
            </a:extLst>
          </p:cNvPr>
          <p:cNvSpPr/>
          <p:nvPr/>
        </p:nvSpPr>
        <p:spPr>
          <a:xfrm>
            <a:off x="752715" y="2679276"/>
            <a:ext cx="3153012" cy="133125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CasellaDiTesto 4">
            <a:extLst>
              <a:ext uri="{FF2B5EF4-FFF2-40B4-BE49-F238E27FC236}">
                <a16:creationId xmlns:a16="http://schemas.microsoft.com/office/drawing/2014/main" id="{BBE7A918-5BED-4395-BB46-97CFBF67B51D}"/>
              </a:ext>
            </a:extLst>
          </p:cNvPr>
          <p:cNvSpPr txBox="1"/>
          <p:nvPr/>
        </p:nvSpPr>
        <p:spPr>
          <a:xfrm>
            <a:off x="762956" y="2718167"/>
            <a:ext cx="3072445" cy="2616101"/>
          </a:xfrm>
          <a:prstGeom prst="rect">
            <a:avLst/>
          </a:prstGeom>
          <a:noFill/>
        </p:spPr>
        <p:txBody>
          <a:bodyPr wrap="square" rtlCol="0">
            <a:spAutoFit/>
          </a:bodyPr>
          <a:lstStyle/>
          <a:p>
            <a:pPr lvl="1"/>
            <a:r>
              <a:rPr lang="en-US" sz="1200" dirty="0">
                <a:solidFill>
                  <a:schemeClr val="tx1"/>
                </a:solidFill>
                <a:latin typeface="Roboto Condensed Light" panose="020B0604020202020204" charset="0"/>
                <a:ea typeface="Roboto Condensed Light" panose="020B0604020202020204" charset="0"/>
              </a:rPr>
              <a:t>The second idea that we did not implement</a:t>
            </a:r>
          </a:p>
          <a:p>
            <a:pPr lvl="1"/>
            <a:r>
              <a:rPr lang="en-US" sz="1200" dirty="0">
                <a:solidFill>
                  <a:schemeClr val="tx1"/>
                </a:solidFill>
                <a:latin typeface="Roboto Condensed Light" panose="020B0604020202020204" charset="0"/>
                <a:ea typeface="Roboto Condensed Light" panose="020B0604020202020204" charset="0"/>
              </a:rPr>
              <a:t>is a crowd-sensing logic in the Android App, through which we could have to improve the BLE positioning: even if it was very good for our purposes, we chose to follow the RSSI and Kalman Filter way.</a:t>
            </a:r>
          </a:p>
          <a:p>
            <a:pPr lvl="1"/>
            <a:endParaRPr lang="en-US" sz="1200" dirty="0">
              <a:solidFill>
                <a:schemeClr val="tx1"/>
              </a:solidFill>
              <a:latin typeface="Roboto Condensed Light" panose="020B0604020202020204" charset="0"/>
              <a:ea typeface="Roboto Condensed Light" panose="020B0604020202020204" charset="0"/>
            </a:endParaRPr>
          </a:p>
          <a:p>
            <a:endParaRPr lang="en-US" dirty="0">
              <a:solidFill>
                <a:schemeClr val="tx1"/>
              </a:solidFill>
              <a:latin typeface="Roboto Condensed Light" panose="020B0604020202020204" charset="0"/>
              <a:ea typeface="Roboto Condensed Light" panose="020B0604020202020204" charset="0"/>
            </a:endParaRPr>
          </a:p>
          <a:p>
            <a:pPr marL="285750" indent="-285750">
              <a:buClr>
                <a:schemeClr val="tx1"/>
              </a:buClr>
              <a:buFont typeface="Wingdings" panose="05000000000000000000" pitchFamily="2" charset="2"/>
              <a:buChar char="v"/>
            </a:pPr>
            <a:endParaRPr lang="en-US" dirty="0">
              <a:solidFill>
                <a:schemeClr val="tx1"/>
              </a:solidFill>
              <a:latin typeface="Roboto Condensed Light" panose="020B0604020202020204" charset="0"/>
              <a:ea typeface="Roboto Condensed Light" panose="020B0604020202020204" charset="0"/>
            </a:endParaRPr>
          </a:p>
          <a:p>
            <a:endParaRPr lang="en-US" sz="1300" dirty="0">
              <a:solidFill>
                <a:schemeClr val="tx1"/>
              </a:solidFill>
              <a:latin typeface="Roboto Condensed Light" panose="020B0604020202020204" charset="0"/>
              <a:ea typeface="Roboto Condensed Light" panose="020B0604020202020204" charset="0"/>
            </a:endParaRPr>
          </a:p>
          <a:p>
            <a:endParaRPr lang="it-IT" sz="1300" dirty="0">
              <a:solidFill>
                <a:schemeClr val="tx1"/>
              </a:solidFill>
              <a:latin typeface="Roboto Condensed Light" panose="020B0604020202020204" charset="0"/>
              <a:ea typeface="Roboto Condensed Light" panose="020B0604020202020204" charset="0"/>
            </a:endParaRPr>
          </a:p>
          <a:p>
            <a:br>
              <a:rPr lang="en-US" sz="1300" noProof="1">
                <a:solidFill>
                  <a:schemeClr val="tx1"/>
                </a:solidFill>
                <a:latin typeface="Roboto Condensed Light" panose="020B0604020202020204" charset="0"/>
                <a:ea typeface="Roboto Condensed Light" panose="020B0604020202020204" charset="0"/>
              </a:rPr>
            </a:br>
            <a:endParaRPr lang="en-US" sz="1300" noProof="1">
              <a:solidFill>
                <a:schemeClr val="tx1"/>
              </a:solidFill>
              <a:latin typeface="Roboto Condensed Light" panose="020B0604020202020204" charset="0"/>
              <a:ea typeface="Roboto Condensed Light" panose="020B0604020202020204" charset="0"/>
            </a:endParaRPr>
          </a:p>
        </p:txBody>
      </p:sp>
      <p:sp>
        <p:nvSpPr>
          <p:cNvPr id="8" name="Google Shape;237;p36">
            <a:extLst>
              <a:ext uri="{FF2B5EF4-FFF2-40B4-BE49-F238E27FC236}">
                <a16:creationId xmlns:a16="http://schemas.microsoft.com/office/drawing/2014/main" id="{461DFA3A-4003-47F2-8ED7-CB4E867B1223}"/>
              </a:ext>
            </a:extLst>
          </p:cNvPr>
          <p:cNvSpPr/>
          <p:nvPr/>
        </p:nvSpPr>
        <p:spPr>
          <a:xfrm>
            <a:off x="4299668" y="2947587"/>
            <a:ext cx="4195194" cy="1286315"/>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99;p33">
            <a:extLst>
              <a:ext uri="{FF2B5EF4-FFF2-40B4-BE49-F238E27FC236}">
                <a16:creationId xmlns:a16="http://schemas.microsoft.com/office/drawing/2014/main" id="{DD4B2132-E41B-4471-9698-478CCB040122}"/>
              </a:ext>
            </a:extLst>
          </p:cNvPr>
          <p:cNvSpPr/>
          <p:nvPr/>
        </p:nvSpPr>
        <p:spPr>
          <a:xfrm>
            <a:off x="4299667" y="2956300"/>
            <a:ext cx="4195194" cy="1277602"/>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CasellaDiTesto 18">
            <a:extLst>
              <a:ext uri="{FF2B5EF4-FFF2-40B4-BE49-F238E27FC236}">
                <a16:creationId xmlns:a16="http://schemas.microsoft.com/office/drawing/2014/main" id="{DF9AF3E2-FA6E-4213-B8F2-0B3B7DEBE358}"/>
              </a:ext>
            </a:extLst>
          </p:cNvPr>
          <p:cNvSpPr txBox="1"/>
          <p:nvPr/>
        </p:nvSpPr>
        <p:spPr>
          <a:xfrm>
            <a:off x="4381499" y="3002151"/>
            <a:ext cx="4336571" cy="1015663"/>
          </a:xfrm>
          <a:prstGeom prst="rect">
            <a:avLst/>
          </a:prstGeom>
          <a:noFill/>
        </p:spPr>
        <p:txBody>
          <a:bodyPr wrap="square" rtlCol="0">
            <a:spAutoFit/>
          </a:bodyPr>
          <a:lstStyle/>
          <a:p>
            <a:r>
              <a:rPr lang="it-IT" sz="1200" dirty="0" err="1">
                <a:solidFill>
                  <a:schemeClr val="tx1"/>
                </a:solidFill>
                <a:latin typeface="Roboto Condensed Light" panose="020B0604020202020204" charset="0"/>
                <a:ea typeface="Roboto Condensed Light" panose="020B0604020202020204" charset="0"/>
              </a:rPr>
              <a:t>Other</a:t>
            </a:r>
            <a:r>
              <a:rPr lang="it-IT" sz="1200" dirty="0">
                <a:solidFill>
                  <a:schemeClr val="tx1"/>
                </a:solidFill>
                <a:latin typeface="Roboto Condensed Light" panose="020B0604020202020204" charset="0"/>
                <a:ea typeface="Roboto Condensed Light" panose="020B0604020202020204" charset="0"/>
              </a:rPr>
              <a:t> minor </a:t>
            </a:r>
            <a:r>
              <a:rPr lang="it-IT" sz="1200" dirty="0" err="1">
                <a:solidFill>
                  <a:schemeClr val="tx1"/>
                </a:solidFill>
                <a:latin typeface="Roboto Condensed Light" panose="020B0604020202020204" charset="0"/>
                <a:ea typeface="Roboto Condensed Light" panose="020B0604020202020204" charset="0"/>
              </a:rPr>
              <a:t>improvements</a:t>
            </a:r>
            <a:r>
              <a:rPr lang="it-IT" sz="1200" dirty="0">
                <a:solidFill>
                  <a:schemeClr val="tx1"/>
                </a:solidFill>
                <a:latin typeface="Roboto Condensed Light" panose="020B0604020202020204" charset="0"/>
                <a:ea typeface="Roboto Condensed Light" panose="020B0604020202020204" charset="0"/>
              </a:rPr>
              <a:t> that </a:t>
            </a:r>
            <a:r>
              <a:rPr lang="it-IT" sz="1200" dirty="0" err="1">
                <a:solidFill>
                  <a:schemeClr val="tx1"/>
                </a:solidFill>
                <a:latin typeface="Roboto Condensed Light" panose="020B0604020202020204" charset="0"/>
                <a:ea typeface="Roboto Condensed Light" panose="020B0604020202020204" charset="0"/>
              </a:rPr>
              <a:t>we</a:t>
            </a:r>
            <a:r>
              <a:rPr lang="it-IT" sz="1200" dirty="0">
                <a:solidFill>
                  <a:schemeClr val="tx1"/>
                </a:solidFill>
                <a:latin typeface="Roboto Condensed Light" panose="020B0604020202020204" charset="0"/>
                <a:ea typeface="Roboto Condensed Light" panose="020B0604020202020204" charset="0"/>
              </a:rPr>
              <a:t> thought </a:t>
            </a:r>
            <a:r>
              <a:rPr lang="it-IT" sz="1200" dirty="0" err="1">
                <a:solidFill>
                  <a:schemeClr val="tx1"/>
                </a:solidFill>
                <a:latin typeface="Roboto Condensed Light" panose="020B0604020202020204" charset="0"/>
                <a:ea typeface="Roboto Condensed Light" panose="020B0604020202020204" charset="0"/>
              </a:rPr>
              <a:t>about</a:t>
            </a:r>
            <a:r>
              <a:rPr lang="it-IT" sz="1200" dirty="0">
                <a:solidFill>
                  <a:schemeClr val="tx1"/>
                </a:solidFill>
                <a:latin typeface="Roboto Condensed Light" panose="020B0604020202020204" charset="0"/>
                <a:ea typeface="Roboto Condensed Light" panose="020B0604020202020204" charset="0"/>
              </a:rPr>
              <a:t> are:</a:t>
            </a:r>
            <a:br>
              <a:rPr lang="it-IT" sz="1200" dirty="0">
                <a:solidFill>
                  <a:schemeClr val="tx1"/>
                </a:solidFill>
                <a:latin typeface="Roboto Condensed Light" panose="020B0604020202020204" charset="0"/>
                <a:ea typeface="Roboto Condensed Light" panose="020B0604020202020204" charset="0"/>
              </a:rPr>
            </a:br>
            <a:r>
              <a:rPr lang="it-IT" sz="1200" dirty="0">
                <a:solidFill>
                  <a:schemeClr val="tx1"/>
                </a:solidFill>
                <a:latin typeface="Roboto Condensed Light" panose="020B0604020202020204" charset="0"/>
                <a:ea typeface="Roboto Condensed Light" panose="020B0604020202020204" charset="0"/>
              </a:rPr>
              <a:t>- the use of Azure database </a:t>
            </a:r>
            <a:r>
              <a:rPr lang="it-IT" sz="1200" dirty="0" err="1">
                <a:solidFill>
                  <a:schemeClr val="tx1"/>
                </a:solidFill>
                <a:latin typeface="Roboto Condensed Light" panose="020B0604020202020204" charset="0"/>
                <a:ea typeface="Roboto Condensed Light" panose="020B0604020202020204" charset="0"/>
              </a:rPr>
              <a:t>instead</a:t>
            </a:r>
            <a:r>
              <a:rPr lang="it-IT" sz="1200" dirty="0">
                <a:solidFill>
                  <a:schemeClr val="tx1"/>
                </a:solidFill>
                <a:latin typeface="Roboto Condensed Light" panose="020B0604020202020204" charset="0"/>
                <a:ea typeface="Roboto Condensed Light" panose="020B0604020202020204" charset="0"/>
              </a:rPr>
              <a:t> of a </a:t>
            </a:r>
            <a:r>
              <a:rPr lang="it-IT" sz="1200" dirty="0" err="1">
                <a:solidFill>
                  <a:schemeClr val="tx1"/>
                </a:solidFill>
                <a:latin typeface="Roboto Condensed Light" panose="020B0604020202020204" charset="0"/>
                <a:ea typeface="Roboto Condensed Light" panose="020B0604020202020204" charset="0"/>
              </a:rPr>
              <a:t>DbContetx</a:t>
            </a:r>
            <a:r>
              <a:rPr lang="it-IT" sz="1200" dirty="0">
                <a:solidFill>
                  <a:schemeClr val="tx1"/>
                </a:solidFill>
                <a:latin typeface="Roboto Condensed Light" panose="020B0604020202020204" charset="0"/>
                <a:ea typeface="Roboto Condensed Light" panose="020B0604020202020204" charset="0"/>
              </a:rPr>
              <a:t>, </a:t>
            </a:r>
            <a:r>
              <a:rPr lang="en-US" sz="1200" dirty="0">
                <a:solidFill>
                  <a:schemeClr val="tx1"/>
                </a:solidFill>
                <a:latin typeface="Roboto Condensed Light" panose="020B0604020202020204" charset="0"/>
                <a:ea typeface="Roboto Condensed Light" panose="020B0604020202020204" charset="0"/>
              </a:rPr>
              <a:t>for storing   </a:t>
            </a:r>
            <a:br>
              <a:rPr lang="en-US" sz="1200" dirty="0">
                <a:solidFill>
                  <a:schemeClr val="tx1"/>
                </a:solidFill>
                <a:latin typeface="Roboto Condensed Light" panose="020B0604020202020204" charset="0"/>
                <a:ea typeface="Roboto Condensed Light" panose="020B0604020202020204" charset="0"/>
              </a:rPr>
            </a:br>
            <a:r>
              <a:rPr lang="en-US" sz="1200" dirty="0">
                <a:solidFill>
                  <a:schemeClr val="tx1"/>
                </a:solidFill>
                <a:latin typeface="Roboto Condensed Light" panose="020B0604020202020204" charset="0"/>
                <a:ea typeface="Roboto Condensed Light" panose="020B0604020202020204" charset="0"/>
              </a:rPr>
              <a:t>  the information about the artworks and the tours in a robust way</a:t>
            </a:r>
            <a:br>
              <a:rPr lang="it-IT" sz="1200" dirty="0">
                <a:solidFill>
                  <a:schemeClr val="tx1"/>
                </a:solidFill>
                <a:latin typeface="Roboto Condensed Light" panose="020B0604020202020204" charset="0"/>
                <a:ea typeface="Roboto Condensed Light" panose="020B0604020202020204" charset="0"/>
              </a:rPr>
            </a:br>
            <a:r>
              <a:rPr lang="it-IT" sz="1200" dirty="0">
                <a:solidFill>
                  <a:schemeClr val="tx1"/>
                </a:solidFill>
                <a:latin typeface="Roboto Condensed Light" panose="020B0604020202020204" charset="0"/>
                <a:ea typeface="Roboto Condensed Light" panose="020B0604020202020204" charset="0"/>
              </a:rPr>
              <a:t>- the Moment </a:t>
            </a:r>
            <a:r>
              <a:rPr lang="it-IT" sz="1200" dirty="0" err="1">
                <a:solidFill>
                  <a:schemeClr val="tx1"/>
                </a:solidFill>
                <a:latin typeface="Roboto Condensed Light" panose="020B0604020202020204" charset="0"/>
                <a:ea typeface="Roboto Condensed Light" panose="020B0604020202020204" charset="0"/>
              </a:rPr>
              <a:t>method</a:t>
            </a:r>
            <a:r>
              <a:rPr lang="it-IT" sz="1200" dirty="0">
                <a:solidFill>
                  <a:schemeClr val="tx1"/>
                </a:solidFill>
                <a:latin typeface="Roboto Condensed Light" panose="020B0604020202020204" charset="0"/>
                <a:ea typeface="Roboto Condensed Light" panose="020B0604020202020204" charset="0"/>
              </a:rPr>
              <a:t> for </a:t>
            </a:r>
            <a:r>
              <a:rPr lang="it-IT" sz="1200" dirty="0" err="1">
                <a:solidFill>
                  <a:schemeClr val="tx1"/>
                </a:solidFill>
                <a:latin typeface="Roboto Condensed Light" panose="020B0604020202020204" charset="0"/>
                <a:ea typeface="Roboto Condensed Light" panose="020B0604020202020204" charset="0"/>
              </a:rPr>
              <a:t>evaluating</a:t>
            </a:r>
            <a:r>
              <a:rPr lang="it-IT" sz="1200" dirty="0">
                <a:solidFill>
                  <a:schemeClr val="tx1"/>
                </a:solidFill>
                <a:latin typeface="Roboto Condensed Light" panose="020B0604020202020204" charset="0"/>
                <a:ea typeface="Roboto Condensed Light" panose="020B0604020202020204" charset="0"/>
              </a:rPr>
              <a:t> the user experience </a:t>
            </a:r>
            <a:r>
              <a:rPr lang="it-IT" sz="1200" dirty="0" err="1">
                <a:solidFill>
                  <a:schemeClr val="tx1"/>
                </a:solidFill>
                <a:latin typeface="Roboto Condensed Light" panose="020B0604020202020204" charset="0"/>
                <a:ea typeface="Roboto Condensed Light" panose="020B0604020202020204" charset="0"/>
              </a:rPr>
              <a:t>during</a:t>
            </a:r>
            <a:r>
              <a:rPr lang="it-IT" sz="1200" dirty="0">
                <a:solidFill>
                  <a:schemeClr val="tx1"/>
                </a:solidFill>
                <a:latin typeface="Roboto Condensed Light" panose="020B0604020202020204" charset="0"/>
                <a:ea typeface="Roboto Condensed Light" panose="020B0604020202020204" charset="0"/>
              </a:rPr>
              <a:t> </a:t>
            </a:r>
            <a:br>
              <a:rPr lang="it-IT" sz="1200" dirty="0">
                <a:solidFill>
                  <a:schemeClr val="tx1"/>
                </a:solidFill>
                <a:latin typeface="Roboto Condensed Light" panose="020B0604020202020204" charset="0"/>
                <a:ea typeface="Roboto Condensed Light" panose="020B0604020202020204" charset="0"/>
              </a:rPr>
            </a:br>
            <a:r>
              <a:rPr lang="it-IT" sz="1200" dirty="0">
                <a:solidFill>
                  <a:schemeClr val="tx1"/>
                </a:solidFill>
                <a:latin typeface="Roboto Condensed Light" panose="020B0604020202020204" charset="0"/>
                <a:ea typeface="Roboto Condensed Light" panose="020B0604020202020204" charset="0"/>
              </a:rPr>
              <a:t>   </a:t>
            </a:r>
            <a:r>
              <a:rPr lang="it-IT" sz="1200" dirty="0" err="1">
                <a:solidFill>
                  <a:schemeClr val="tx1"/>
                </a:solidFill>
                <a:latin typeface="Roboto Condensed Light" panose="020B0604020202020204" charset="0"/>
                <a:ea typeface="Roboto Condensed Light" panose="020B0604020202020204" charset="0"/>
              </a:rPr>
              <a:t>his</a:t>
            </a:r>
            <a:r>
              <a:rPr lang="it-IT" sz="1200" dirty="0">
                <a:solidFill>
                  <a:schemeClr val="tx1"/>
                </a:solidFill>
                <a:latin typeface="Roboto Condensed Light" panose="020B0604020202020204" charset="0"/>
                <a:ea typeface="Roboto Condensed Light" panose="020B0604020202020204" charset="0"/>
              </a:rPr>
              <a:t> use of the app, for </a:t>
            </a:r>
            <a:r>
              <a:rPr lang="it-IT" sz="1200" dirty="0" err="1">
                <a:solidFill>
                  <a:schemeClr val="tx1"/>
                </a:solidFill>
                <a:latin typeface="Roboto Condensed Light" panose="020B0604020202020204" charset="0"/>
                <a:ea typeface="Roboto Condensed Light" panose="020B0604020202020204" charset="0"/>
              </a:rPr>
              <a:t>which</a:t>
            </a:r>
            <a:r>
              <a:rPr lang="it-IT" sz="1200" dirty="0">
                <a:solidFill>
                  <a:schemeClr val="tx1"/>
                </a:solidFill>
                <a:latin typeface="Roboto Condensed Light" panose="020B0604020202020204" charset="0"/>
                <a:ea typeface="Roboto Condensed Light" panose="020B0604020202020204" charset="0"/>
              </a:rPr>
              <a:t> is </a:t>
            </a:r>
            <a:r>
              <a:rPr lang="it-IT" sz="1200" dirty="0" err="1">
                <a:solidFill>
                  <a:schemeClr val="tx1"/>
                </a:solidFill>
                <a:latin typeface="Roboto Condensed Light" panose="020B0604020202020204" charset="0"/>
                <a:ea typeface="Roboto Condensed Light" panose="020B0604020202020204" charset="0"/>
              </a:rPr>
              <a:t>suggested</a:t>
            </a:r>
            <a:r>
              <a:rPr lang="it-IT" sz="1200" dirty="0">
                <a:solidFill>
                  <a:schemeClr val="tx1"/>
                </a:solidFill>
                <a:latin typeface="Roboto Condensed Light" panose="020B0604020202020204" charset="0"/>
                <a:ea typeface="Roboto Condensed Light" panose="020B0604020202020204" charset="0"/>
              </a:rPr>
              <a:t> a commercial tool  </a:t>
            </a:r>
            <a:endParaRPr lang="en-US" sz="1200" dirty="0">
              <a:solidFill>
                <a:schemeClr val="tx1"/>
              </a:solidFill>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1712595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9" name="Google Shape;599;p51"/>
          <p:cNvSpPr txBox="1">
            <a:spLocks noGrp="1"/>
          </p:cNvSpPr>
          <p:nvPr>
            <p:ph type="ctrTitle"/>
          </p:nvPr>
        </p:nvSpPr>
        <p:spPr>
          <a:xfrm flipH="1">
            <a:off x="2873310" y="1226820"/>
            <a:ext cx="5195700" cy="17185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THANKS </a:t>
            </a:r>
            <a:r>
              <a:rPr lang="it-IT" sz="4400" dirty="0"/>
              <a:t>FOR YOUR ATTENTION</a:t>
            </a:r>
            <a:endParaRPr sz="4400" dirty="0"/>
          </a:p>
        </p:txBody>
      </p:sp>
      <p:cxnSp>
        <p:nvCxnSpPr>
          <p:cNvPr id="613" name="Google Shape;613;p51"/>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9" name="Google Shape;237;p36">
            <a:extLst>
              <a:ext uri="{FF2B5EF4-FFF2-40B4-BE49-F238E27FC236}">
                <a16:creationId xmlns:a16="http://schemas.microsoft.com/office/drawing/2014/main" id="{AF90BBD4-36E9-4A3B-80F6-0D502161AC5A}"/>
              </a:ext>
            </a:extLst>
          </p:cNvPr>
          <p:cNvSpPr/>
          <p:nvPr/>
        </p:nvSpPr>
        <p:spPr>
          <a:xfrm>
            <a:off x="4411698" y="2367222"/>
            <a:ext cx="3188873" cy="2484565"/>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7;p36">
            <a:extLst>
              <a:ext uri="{FF2B5EF4-FFF2-40B4-BE49-F238E27FC236}">
                <a16:creationId xmlns:a16="http://schemas.microsoft.com/office/drawing/2014/main" id="{18F97173-B6DE-4167-90E1-D0844E5C6CC2}"/>
              </a:ext>
            </a:extLst>
          </p:cNvPr>
          <p:cNvSpPr/>
          <p:nvPr/>
        </p:nvSpPr>
        <p:spPr>
          <a:xfrm>
            <a:off x="681371" y="2373241"/>
            <a:ext cx="3068437" cy="2478546"/>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00;p33">
            <a:extLst>
              <a:ext uri="{FF2B5EF4-FFF2-40B4-BE49-F238E27FC236}">
                <a16:creationId xmlns:a16="http://schemas.microsoft.com/office/drawing/2014/main" id="{9B4ABFC3-4060-4887-895D-B3632C22382D}"/>
              </a:ext>
            </a:extLst>
          </p:cNvPr>
          <p:cNvSpPr/>
          <p:nvPr/>
        </p:nvSpPr>
        <p:spPr>
          <a:xfrm>
            <a:off x="643275" y="1175363"/>
            <a:ext cx="6957296" cy="904348"/>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9"/>
          <p:cNvSpPr txBox="1">
            <a:spLocks noGrp="1"/>
          </p:cNvSpPr>
          <p:nvPr>
            <p:ph type="body" idx="1"/>
          </p:nvPr>
        </p:nvSpPr>
        <p:spPr>
          <a:xfrm>
            <a:off x="743430" y="994412"/>
            <a:ext cx="6919200" cy="1452903"/>
          </a:xfrm>
          <a:prstGeom prst="rect">
            <a:avLst/>
          </a:prstGeom>
        </p:spPr>
        <p:txBody>
          <a:bodyPr spcFirstLastPara="1" wrap="square" lIns="91425" tIns="91425" rIns="91425" bIns="91425" anchor="t" anchorCtr="0">
            <a:noAutofit/>
          </a:bodyPr>
          <a:lstStyle/>
          <a:p>
            <a:pPr marL="0" lvl="0" indent="0">
              <a:lnSpc>
                <a:spcPct val="100000"/>
              </a:lnSpc>
              <a:spcBef>
                <a:spcPts val="1600"/>
              </a:spcBef>
              <a:buNone/>
            </a:pPr>
            <a:r>
              <a:rPr lang="it-IT" sz="1600" dirty="0">
                <a:solidFill>
                  <a:srgbClr val="0A3455"/>
                </a:solidFill>
              </a:rPr>
              <a:t>We thought that a possible solution is to propose personalized tours. </a:t>
            </a:r>
            <a:r>
              <a:rPr lang="en-US" sz="1600" dirty="0">
                <a:solidFill>
                  <a:srgbClr val="0A3455"/>
                </a:solidFill>
              </a:rPr>
              <a:t>The topic of personalized tours has been already experienced in smart museums, but we hardly found something modern and fully developed</a:t>
            </a:r>
            <a:br>
              <a:rPr lang="it-IT" sz="1300" dirty="0">
                <a:solidFill>
                  <a:schemeClr val="dk1"/>
                </a:solidFill>
              </a:rPr>
            </a:br>
            <a:br>
              <a:rPr lang="it-IT" sz="1300" dirty="0">
                <a:solidFill>
                  <a:schemeClr val="dk1"/>
                </a:solidFill>
              </a:rPr>
            </a:br>
            <a:endParaRPr lang="it-IT" sz="1300" dirty="0">
              <a:solidFill>
                <a:schemeClr val="dk1"/>
              </a:solidFill>
            </a:endParaRPr>
          </a:p>
          <a:p>
            <a:pPr marL="0" lvl="0" indent="0">
              <a:lnSpc>
                <a:spcPct val="100000"/>
              </a:lnSpc>
              <a:spcBef>
                <a:spcPts val="1600"/>
              </a:spcBef>
              <a:buNone/>
            </a:pPr>
            <a:br>
              <a:rPr lang="en-US" sz="1300" dirty="0"/>
            </a:br>
            <a:br>
              <a:rPr lang="it-IT" sz="1300" dirty="0"/>
            </a:br>
            <a:endParaRPr lang="en-US" sz="1300" dirty="0"/>
          </a:p>
        </p:txBody>
      </p:sp>
      <p:sp>
        <p:nvSpPr>
          <p:cNvPr id="144" name="Google Shape;144;p29"/>
          <p:cNvSpPr txBox="1">
            <a:spLocks noGrp="1"/>
          </p:cNvSpPr>
          <p:nvPr>
            <p:ph type="ctrTitle"/>
          </p:nvPr>
        </p:nvSpPr>
        <p:spPr>
          <a:xfrm>
            <a:off x="1911063"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EXISTING APPROACHES</a:t>
            </a:r>
            <a:endParaRPr sz="3000" dirty="0"/>
          </a:p>
          <a:p>
            <a:pPr marL="0" lvl="0" indent="0" algn="ctr" rtl="0">
              <a:spcBef>
                <a:spcPts val="0"/>
              </a:spcBef>
              <a:spcAft>
                <a:spcPts val="0"/>
              </a:spcAft>
              <a:buNone/>
            </a:pPr>
            <a:endParaRPr dirty="0"/>
          </a:p>
        </p:txBody>
      </p:sp>
      <p:sp>
        <p:nvSpPr>
          <p:cNvPr id="7" name="Google Shape;199;p33">
            <a:extLst>
              <a:ext uri="{FF2B5EF4-FFF2-40B4-BE49-F238E27FC236}">
                <a16:creationId xmlns:a16="http://schemas.microsoft.com/office/drawing/2014/main" id="{9C9BBA2B-D0BE-4852-B7AA-B155E0D01858}"/>
              </a:ext>
            </a:extLst>
          </p:cNvPr>
          <p:cNvSpPr/>
          <p:nvPr/>
        </p:nvSpPr>
        <p:spPr>
          <a:xfrm>
            <a:off x="681371" y="2367723"/>
            <a:ext cx="3068437" cy="2486538"/>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asellaDiTesto 3">
            <a:extLst>
              <a:ext uri="{FF2B5EF4-FFF2-40B4-BE49-F238E27FC236}">
                <a16:creationId xmlns:a16="http://schemas.microsoft.com/office/drawing/2014/main" id="{479DC7FE-FAEA-473F-A620-C41B5DF970D5}"/>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5" name="CasellaDiTesto 4">
            <a:extLst>
              <a:ext uri="{FF2B5EF4-FFF2-40B4-BE49-F238E27FC236}">
                <a16:creationId xmlns:a16="http://schemas.microsoft.com/office/drawing/2014/main" id="{378838B0-2E22-46AC-B00E-C6C896A6D710}"/>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14" name="Google Shape;199;p33">
            <a:extLst>
              <a:ext uri="{FF2B5EF4-FFF2-40B4-BE49-F238E27FC236}">
                <a16:creationId xmlns:a16="http://schemas.microsoft.com/office/drawing/2014/main" id="{6CC14127-3C37-436F-B9EA-5AF5A2676D74}"/>
              </a:ext>
            </a:extLst>
          </p:cNvPr>
          <p:cNvSpPr/>
          <p:nvPr/>
        </p:nvSpPr>
        <p:spPr>
          <a:xfrm>
            <a:off x="4410635" y="2365249"/>
            <a:ext cx="3189936" cy="2486538"/>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8842;p67">
            <a:extLst>
              <a:ext uri="{FF2B5EF4-FFF2-40B4-BE49-F238E27FC236}">
                <a16:creationId xmlns:a16="http://schemas.microsoft.com/office/drawing/2014/main" id="{6266C2EA-BA17-4975-8877-C9646D9DFB73}"/>
              </a:ext>
            </a:extLst>
          </p:cNvPr>
          <p:cNvGrpSpPr/>
          <p:nvPr/>
        </p:nvGrpSpPr>
        <p:grpSpPr>
          <a:xfrm>
            <a:off x="7237113" y="1725130"/>
            <a:ext cx="330827" cy="332000"/>
            <a:chOff x="4991425" y="3234750"/>
            <a:chExt cx="296175" cy="297225"/>
          </a:xfrm>
        </p:grpSpPr>
        <p:sp>
          <p:nvSpPr>
            <p:cNvPr id="32" name="Google Shape;8843;p67">
              <a:extLst>
                <a:ext uri="{FF2B5EF4-FFF2-40B4-BE49-F238E27FC236}">
                  <a16:creationId xmlns:a16="http://schemas.microsoft.com/office/drawing/2014/main" id="{40FF59E9-BD10-4DE0-A67F-BACA36BC8527}"/>
                </a:ext>
              </a:extLst>
            </p:cNvPr>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844;p67">
              <a:extLst>
                <a:ext uri="{FF2B5EF4-FFF2-40B4-BE49-F238E27FC236}">
                  <a16:creationId xmlns:a16="http://schemas.microsoft.com/office/drawing/2014/main" id="{885C5464-903E-4108-A1B6-0235C5484F5F}"/>
                </a:ext>
              </a:extLst>
            </p:cNvPr>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845;p67">
              <a:extLst>
                <a:ext uri="{FF2B5EF4-FFF2-40B4-BE49-F238E27FC236}">
                  <a16:creationId xmlns:a16="http://schemas.microsoft.com/office/drawing/2014/main" id="{37332142-EF5A-4350-8667-2C9645D30796}"/>
                </a:ext>
              </a:extLst>
            </p:cNvPr>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846;p67">
              <a:extLst>
                <a:ext uri="{FF2B5EF4-FFF2-40B4-BE49-F238E27FC236}">
                  <a16:creationId xmlns:a16="http://schemas.microsoft.com/office/drawing/2014/main" id="{389952EC-FC08-4992-ABF9-FAFD8B928BBB}"/>
                </a:ext>
              </a:extLst>
            </p:cNvPr>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847;p67">
              <a:extLst>
                <a:ext uri="{FF2B5EF4-FFF2-40B4-BE49-F238E27FC236}">
                  <a16:creationId xmlns:a16="http://schemas.microsoft.com/office/drawing/2014/main" id="{8F14BE14-F0C7-4146-9301-90442A1D88F3}"/>
                </a:ext>
              </a:extLst>
            </p:cNvPr>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848;p67">
              <a:extLst>
                <a:ext uri="{FF2B5EF4-FFF2-40B4-BE49-F238E27FC236}">
                  <a16:creationId xmlns:a16="http://schemas.microsoft.com/office/drawing/2014/main" id="{D7ACE6F0-453B-48D7-99D8-33982BF79CCB}"/>
                </a:ext>
              </a:extLst>
            </p:cNvPr>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sellaDiTesto 1">
            <a:extLst>
              <a:ext uri="{FF2B5EF4-FFF2-40B4-BE49-F238E27FC236}">
                <a16:creationId xmlns:a16="http://schemas.microsoft.com/office/drawing/2014/main" id="{43EEC314-9908-4547-9200-468D1B1BF3C8}"/>
              </a:ext>
            </a:extLst>
          </p:cNvPr>
          <p:cNvSpPr txBox="1"/>
          <p:nvPr/>
        </p:nvSpPr>
        <p:spPr>
          <a:xfrm>
            <a:off x="743430" y="2519479"/>
            <a:ext cx="2944906" cy="1815882"/>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The first problem is that most tour modalities contain a fixed list of artworks, which is the same for everyone or for visitors from the same predefined user groups (e.g. groups of tourists, students, experts)</a:t>
            </a:r>
          </a:p>
        </p:txBody>
      </p:sp>
      <p:sp>
        <p:nvSpPr>
          <p:cNvPr id="3" name="CasellaDiTesto 2">
            <a:extLst>
              <a:ext uri="{FF2B5EF4-FFF2-40B4-BE49-F238E27FC236}">
                <a16:creationId xmlns:a16="http://schemas.microsoft.com/office/drawing/2014/main" id="{CC7C60C2-3B95-42CA-8AF9-B1D023296BF6}"/>
              </a:ext>
            </a:extLst>
          </p:cNvPr>
          <p:cNvSpPr txBox="1"/>
          <p:nvPr/>
        </p:nvSpPr>
        <p:spPr>
          <a:xfrm>
            <a:off x="4456294" y="2493686"/>
            <a:ext cx="2944906" cy="1323439"/>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The second problem is the lack of connection between online tours and on-site/multimedia tours, which are usually separated into two tours without any connections</a:t>
            </a:r>
          </a:p>
        </p:txBody>
      </p:sp>
      <p:sp>
        <p:nvSpPr>
          <p:cNvPr id="6" name="Google Shape;200;p33">
            <a:extLst>
              <a:ext uri="{FF2B5EF4-FFF2-40B4-BE49-F238E27FC236}">
                <a16:creationId xmlns:a16="http://schemas.microsoft.com/office/drawing/2014/main" id="{53F288D4-8BF4-470B-A4B6-77563B50E110}"/>
              </a:ext>
            </a:extLst>
          </p:cNvPr>
          <p:cNvSpPr/>
          <p:nvPr/>
        </p:nvSpPr>
        <p:spPr>
          <a:xfrm>
            <a:off x="2638368" y="4456694"/>
            <a:ext cx="3129323" cy="549031"/>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CasellaDiTesto 7">
            <a:extLst>
              <a:ext uri="{FF2B5EF4-FFF2-40B4-BE49-F238E27FC236}">
                <a16:creationId xmlns:a16="http://schemas.microsoft.com/office/drawing/2014/main" id="{0B4AE44E-0DCA-4132-B9E9-6B1D88E33DDC}"/>
              </a:ext>
            </a:extLst>
          </p:cNvPr>
          <p:cNvSpPr txBox="1"/>
          <p:nvPr/>
        </p:nvSpPr>
        <p:spPr>
          <a:xfrm>
            <a:off x="2638368" y="4456694"/>
            <a:ext cx="3129323" cy="523220"/>
          </a:xfrm>
          <a:prstGeom prst="rect">
            <a:avLst/>
          </a:prstGeom>
          <a:noFill/>
        </p:spPr>
        <p:txBody>
          <a:bodyPr wrap="square" rtlCol="0">
            <a:spAutoFit/>
          </a:bodyPr>
          <a:lstStyle/>
          <a:p>
            <a:r>
              <a:rPr lang="en-US" dirty="0">
                <a:solidFill>
                  <a:srgbClr val="0A3455"/>
                </a:solidFill>
                <a:latin typeface="Roboto Condensed Light" panose="020B0604020202020204" charset="0"/>
                <a:ea typeface="Roboto Condensed Light" panose="020B0604020202020204" charset="0"/>
              </a:rPr>
              <a:t>These two problems became the main challenge in building personalized tours</a:t>
            </a:r>
          </a:p>
        </p:txBody>
      </p:sp>
      <p:sp>
        <p:nvSpPr>
          <p:cNvPr id="11" name="Google Shape;6622;p62">
            <a:extLst>
              <a:ext uri="{FF2B5EF4-FFF2-40B4-BE49-F238E27FC236}">
                <a16:creationId xmlns:a16="http://schemas.microsoft.com/office/drawing/2014/main" id="{3A4DE4FC-A5CD-41ED-B6C8-0F5CBE7802E8}"/>
              </a:ext>
            </a:extLst>
          </p:cNvPr>
          <p:cNvSpPr/>
          <p:nvPr/>
        </p:nvSpPr>
        <p:spPr>
          <a:xfrm>
            <a:off x="1139375" y="4456694"/>
            <a:ext cx="334031" cy="334002"/>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6622;p62">
            <a:extLst>
              <a:ext uri="{FF2B5EF4-FFF2-40B4-BE49-F238E27FC236}">
                <a16:creationId xmlns:a16="http://schemas.microsoft.com/office/drawing/2014/main" id="{49B2BF84-285D-447D-A08C-F879E399F820}"/>
              </a:ext>
            </a:extLst>
          </p:cNvPr>
          <p:cNvSpPr/>
          <p:nvPr/>
        </p:nvSpPr>
        <p:spPr>
          <a:xfrm>
            <a:off x="7197658" y="4456694"/>
            <a:ext cx="334031" cy="334002"/>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9" name="Google Shape;237;p36">
            <a:extLst>
              <a:ext uri="{FF2B5EF4-FFF2-40B4-BE49-F238E27FC236}">
                <a16:creationId xmlns:a16="http://schemas.microsoft.com/office/drawing/2014/main" id="{AF90BBD4-36E9-4A3B-80F6-0D502161AC5A}"/>
              </a:ext>
            </a:extLst>
          </p:cNvPr>
          <p:cNvSpPr/>
          <p:nvPr/>
        </p:nvSpPr>
        <p:spPr>
          <a:xfrm>
            <a:off x="4252339" y="2226880"/>
            <a:ext cx="3015405" cy="1399166"/>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7;p36">
            <a:extLst>
              <a:ext uri="{FF2B5EF4-FFF2-40B4-BE49-F238E27FC236}">
                <a16:creationId xmlns:a16="http://schemas.microsoft.com/office/drawing/2014/main" id="{18F97173-B6DE-4167-90E1-D0844E5C6CC2}"/>
              </a:ext>
            </a:extLst>
          </p:cNvPr>
          <p:cNvSpPr/>
          <p:nvPr/>
        </p:nvSpPr>
        <p:spPr>
          <a:xfrm>
            <a:off x="1005461" y="2224907"/>
            <a:ext cx="2863364" cy="1401139"/>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00;p33">
            <a:extLst>
              <a:ext uri="{FF2B5EF4-FFF2-40B4-BE49-F238E27FC236}">
                <a16:creationId xmlns:a16="http://schemas.microsoft.com/office/drawing/2014/main" id="{9B4ABFC3-4060-4887-895D-B3632C22382D}"/>
              </a:ext>
            </a:extLst>
          </p:cNvPr>
          <p:cNvSpPr/>
          <p:nvPr/>
        </p:nvSpPr>
        <p:spPr>
          <a:xfrm>
            <a:off x="643274" y="1175363"/>
            <a:ext cx="7063811" cy="819478"/>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9"/>
          <p:cNvSpPr txBox="1">
            <a:spLocks noGrp="1"/>
          </p:cNvSpPr>
          <p:nvPr>
            <p:ph type="body" idx="1"/>
          </p:nvPr>
        </p:nvSpPr>
        <p:spPr>
          <a:xfrm>
            <a:off x="646296" y="974208"/>
            <a:ext cx="7147914" cy="1050449"/>
          </a:xfrm>
          <a:prstGeom prst="rect">
            <a:avLst/>
          </a:prstGeom>
        </p:spPr>
        <p:txBody>
          <a:bodyPr spcFirstLastPara="1" wrap="square" lIns="91425" tIns="91425" rIns="91425" bIns="91425" anchor="t" anchorCtr="0">
            <a:noAutofit/>
          </a:bodyPr>
          <a:lstStyle/>
          <a:p>
            <a:pPr marL="0" lvl="0" indent="0">
              <a:lnSpc>
                <a:spcPct val="100000"/>
              </a:lnSpc>
              <a:spcBef>
                <a:spcPts val="1600"/>
              </a:spcBef>
              <a:buNone/>
            </a:pPr>
            <a:r>
              <a:rPr lang="it-IT" sz="1400" dirty="0">
                <a:solidFill>
                  <a:srgbClr val="0A3455"/>
                </a:solidFill>
              </a:rPr>
              <a:t>MuSa has </a:t>
            </a:r>
            <a:r>
              <a:rPr lang="it-IT" sz="1400" dirty="0" err="1">
                <a:solidFill>
                  <a:srgbClr val="0A3455"/>
                </a:solidFill>
              </a:rPr>
              <a:t>been</a:t>
            </a:r>
            <a:r>
              <a:rPr lang="it-IT" sz="1400" dirty="0">
                <a:solidFill>
                  <a:srgbClr val="0A3455"/>
                </a:solidFill>
              </a:rPr>
              <a:t> thought as an experience manager for the «Museo dell’Arte Classica della Sapienza».</a:t>
            </a:r>
            <a:br>
              <a:rPr lang="it-IT" sz="1400" dirty="0">
                <a:solidFill>
                  <a:srgbClr val="0A3455"/>
                </a:solidFill>
              </a:rPr>
            </a:br>
            <a:r>
              <a:rPr lang="it-IT" sz="1400" dirty="0">
                <a:solidFill>
                  <a:srgbClr val="0A3455"/>
                </a:solidFill>
              </a:rPr>
              <a:t>The basic concept of MuSa is to put the usar at center of the experience, satisfying his curiosity and offering him a customized way to visit a museum</a:t>
            </a:r>
            <a:br>
              <a:rPr lang="it-IT" sz="1300" dirty="0">
                <a:solidFill>
                  <a:schemeClr val="dk1"/>
                </a:solidFill>
              </a:rPr>
            </a:br>
            <a:br>
              <a:rPr lang="it-IT" sz="1300" dirty="0">
                <a:solidFill>
                  <a:schemeClr val="dk1"/>
                </a:solidFill>
              </a:rPr>
            </a:br>
            <a:endParaRPr lang="it-IT" sz="1300" dirty="0">
              <a:solidFill>
                <a:schemeClr val="dk1"/>
              </a:solidFill>
            </a:endParaRPr>
          </a:p>
          <a:p>
            <a:pPr marL="0" lvl="0" indent="0">
              <a:lnSpc>
                <a:spcPct val="100000"/>
              </a:lnSpc>
              <a:spcBef>
                <a:spcPts val="1600"/>
              </a:spcBef>
              <a:buNone/>
            </a:pPr>
            <a:br>
              <a:rPr lang="en-US" sz="1300" dirty="0"/>
            </a:br>
            <a:br>
              <a:rPr lang="it-IT" sz="1300" dirty="0"/>
            </a:br>
            <a:endParaRPr lang="en-US" sz="1300" dirty="0"/>
          </a:p>
        </p:txBody>
      </p:sp>
      <p:sp>
        <p:nvSpPr>
          <p:cNvPr id="144" name="Google Shape;144;p29"/>
          <p:cNvSpPr txBox="1">
            <a:spLocks noGrp="1"/>
          </p:cNvSpPr>
          <p:nvPr>
            <p:ph type="ctrTitle"/>
          </p:nvPr>
        </p:nvSpPr>
        <p:spPr>
          <a:xfrm>
            <a:off x="1911063"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OUR IDEA - WHAT MUSA IS</a:t>
            </a:r>
            <a:endParaRPr sz="3000" dirty="0"/>
          </a:p>
          <a:p>
            <a:pPr marL="0" lvl="0" indent="0" algn="ctr" rtl="0">
              <a:spcBef>
                <a:spcPts val="0"/>
              </a:spcBef>
              <a:spcAft>
                <a:spcPts val="0"/>
              </a:spcAft>
              <a:buNone/>
            </a:pPr>
            <a:endParaRPr dirty="0"/>
          </a:p>
        </p:txBody>
      </p:sp>
      <p:sp>
        <p:nvSpPr>
          <p:cNvPr id="7" name="Google Shape;199;p33">
            <a:extLst>
              <a:ext uri="{FF2B5EF4-FFF2-40B4-BE49-F238E27FC236}">
                <a16:creationId xmlns:a16="http://schemas.microsoft.com/office/drawing/2014/main" id="{9C9BBA2B-D0BE-4852-B7AA-B155E0D01858}"/>
              </a:ext>
            </a:extLst>
          </p:cNvPr>
          <p:cNvSpPr/>
          <p:nvPr/>
        </p:nvSpPr>
        <p:spPr>
          <a:xfrm>
            <a:off x="1003990" y="2228399"/>
            <a:ext cx="2863364" cy="1406657"/>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asellaDiTesto 3">
            <a:extLst>
              <a:ext uri="{FF2B5EF4-FFF2-40B4-BE49-F238E27FC236}">
                <a16:creationId xmlns:a16="http://schemas.microsoft.com/office/drawing/2014/main" id="{479DC7FE-FAEA-473F-A620-C41B5DF970D5}"/>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14" name="Google Shape;199;p33">
            <a:extLst>
              <a:ext uri="{FF2B5EF4-FFF2-40B4-BE49-F238E27FC236}">
                <a16:creationId xmlns:a16="http://schemas.microsoft.com/office/drawing/2014/main" id="{6CC14127-3C37-436F-B9EA-5AF5A2676D74}"/>
              </a:ext>
            </a:extLst>
          </p:cNvPr>
          <p:cNvSpPr/>
          <p:nvPr/>
        </p:nvSpPr>
        <p:spPr>
          <a:xfrm>
            <a:off x="4252339" y="2237562"/>
            <a:ext cx="3015405" cy="1401139"/>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 name="Google Shape;5850;p60">
            <a:extLst>
              <a:ext uri="{FF2B5EF4-FFF2-40B4-BE49-F238E27FC236}">
                <a16:creationId xmlns:a16="http://schemas.microsoft.com/office/drawing/2014/main" id="{A213E62E-E2A5-4DF2-ACE5-1BBDDCA0E20B}"/>
              </a:ext>
            </a:extLst>
          </p:cNvPr>
          <p:cNvGrpSpPr/>
          <p:nvPr/>
        </p:nvGrpSpPr>
        <p:grpSpPr>
          <a:xfrm>
            <a:off x="7267744" y="1623471"/>
            <a:ext cx="283944" cy="332705"/>
            <a:chOff x="-49375900" y="3550975"/>
            <a:chExt cx="256800" cy="300900"/>
          </a:xfrm>
        </p:grpSpPr>
        <p:sp>
          <p:nvSpPr>
            <p:cNvPr id="45" name="Google Shape;5851;p60">
              <a:extLst>
                <a:ext uri="{FF2B5EF4-FFF2-40B4-BE49-F238E27FC236}">
                  <a16:creationId xmlns:a16="http://schemas.microsoft.com/office/drawing/2014/main" id="{1F7ADAD0-027D-4489-8F0A-2782EAF1D46D}"/>
                </a:ext>
              </a:extLst>
            </p:cNvPr>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852;p60">
              <a:extLst>
                <a:ext uri="{FF2B5EF4-FFF2-40B4-BE49-F238E27FC236}">
                  <a16:creationId xmlns:a16="http://schemas.microsoft.com/office/drawing/2014/main" id="{B7AE8E73-F76C-44E1-9250-54841CE68F59}"/>
                </a:ext>
              </a:extLst>
            </p:cNvPr>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853;p60">
              <a:extLst>
                <a:ext uri="{FF2B5EF4-FFF2-40B4-BE49-F238E27FC236}">
                  <a16:creationId xmlns:a16="http://schemas.microsoft.com/office/drawing/2014/main" id="{7F473FCA-83FF-4BF5-A7D6-D017F927A054}"/>
                </a:ext>
              </a:extLst>
            </p:cNvPr>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854;p60">
              <a:extLst>
                <a:ext uri="{FF2B5EF4-FFF2-40B4-BE49-F238E27FC236}">
                  <a16:creationId xmlns:a16="http://schemas.microsoft.com/office/drawing/2014/main" id="{A9CE3D60-547B-4F49-8E8F-576141EE98DA}"/>
                </a:ext>
              </a:extLst>
            </p:cNvPr>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855;p60">
              <a:extLst>
                <a:ext uri="{FF2B5EF4-FFF2-40B4-BE49-F238E27FC236}">
                  <a16:creationId xmlns:a16="http://schemas.microsoft.com/office/drawing/2014/main" id="{EC061B86-E293-44E0-869C-81862CC66B06}"/>
                </a:ext>
              </a:extLst>
            </p:cNvPr>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856;p60">
              <a:extLst>
                <a:ext uri="{FF2B5EF4-FFF2-40B4-BE49-F238E27FC236}">
                  <a16:creationId xmlns:a16="http://schemas.microsoft.com/office/drawing/2014/main" id="{691DFEFF-C6D7-44D3-8348-3819CE0C8183}"/>
                </a:ext>
              </a:extLst>
            </p:cNvPr>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857;p60">
              <a:extLst>
                <a:ext uri="{FF2B5EF4-FFF2-40B4-BE49-F238E27FC236}">
                  <a16:creationId xmlns:a16="http://schemas.microsoft.com/office/drawing/2014/main" id="{F9E398B1-DEBA-43B5-91C6-CBD17F19CE25}"/>
                </a:ext>
              </a:extLst>
            </p:cNvPr>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858;p60">
              <a:extLst>
                <a:ext uri="{FF2B5EF4-FFF2-40B4-BE49-F238E27FC236}">
                  <a16:creationId xmlns:a16="http://schemas.microsoft.com/office/drawing/2014/main" id="{AFBC4572-31C4-4100-93C9-7960A31B0B4B}"/>
                </a:ext>
              </a:extLst>
            </p:cNvPr>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859;p60">
              <a:extLst>
                <a:ext uri="{FF2B5EF4-FFF2-40B4-BE49-F238E27FC236}">
                  <a16:creationId xmlns:a16="http://schemas.microsoft.com/office/drawing/2014/main" id="{ECF4D956-12B3-4139-A568-0C7A880E0264}"/>
                </a:ext>
              </a:extLst>
            </p:cNvPr>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860;p60">
              <a:extLst>
                <a:ext uri="{FF2B5EF4-FFF2-40B4-BE49-F238E27FC236}">
                  <a16:creationId xmlns:a16="http://schemas.microsoft.com/office/drawing/2014/main" id="{CD0F3386-BED3-40C1-9938-CCF1D7D9FBE0}"/>
                </a:ext>
              </a:extLst>
            </p:cNvPr>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861;p60">
              <a:extLst>
                <a:ext uri="{FF2B5EF4-FFF2-40B4-BE49-F238E27FC236}">
                  <a16:creationId xmlns:a16="http://schemas.microsoft.com/office/drawing/2014/main" id="{7EC34F31-0EE7-41D9-94AE-B8F09F781606}"/>
                </a:ext>
              </a:extLst>
            </p:cNvPr>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asellaDiTesto 2">
            <a:extLst>
              <a:ext uri="{FF2B5EF4-FFF2-40B4-BE49-F238E27FC236}">
                <a16:creationId xmlns:a16="http://schemas.microsoft.com/office/drawing/2014/main" id="{D0F3B57D-1692-4E41-AE17-248273AFB616}"/>
              </a:ext>
            </a:extLst>
          </p:cNvPr>
          <p:cNvSpPr txBox="1"/>
          <p:nvPr/>
        </p:nvSpPr>
        <p:spPr>
          <a:xfrm>
            <a:off x="1108666" y="2258716"/>
            <a:ext cx="2759424" cy="1323439"/>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MuSa collects and analyzes information about visitors and their tours and proposes custom journeys, to offer a new way to enjoy the art</a:t>
            </a:r>
          </a:p>
        </p:txBody>
      </p:sp>
      <p:sp>
        <p:nvSpPr>
          <p:cNvPr id="6" name="CasellaDiTesto 5">
            <a:extLst>
              <a:ext uri="{FF2B5EF4-FFF2-40B4-BE49-F238E27FC236}">
                <a16:creationId xmlns:a16="http://schemas.microsoft.com/office/drawing/2014/main" id="{6B72F3AE-2621-4FE9-A25E-A147F620642D}"/>
              </a:ext>
            </a:extLst>
          </p:cNvPr>
          <p:cNvSpPr txBox="1"/>
          <p:nvPr/>
        </p:nvSpPr>
        <p:spPr>
          <a:xfrm>
            <a:off x="4340127" y="2289522"/>
            <a:ext cx="2927617" cy="1323439"/>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MuSa provides, through the application, information about the artworks in the customized tour, like the author, the historical period and other details</a:t>
            </a:r>
          </a:p>
        </p:txBody>
      </p:sp>
      <p:sp>
        <p:nvSpPr>
          <p:cNvPr id="8" name="Google Shape;199;p33">
            <a:extLst>
              <a:ext uri="{FF2B5EF4-FFF2-40B4-BE49-F238E27FC236}">
                <a16:creationId xmlns:a16="http://schemas.microsoft.com/office/drawing/2014/main" id="{5433393E-F484-4DB3-B7FB-2383A7CDED98}"/>
              </a:ext>
            </a:extLst>
          </p:cNvPr>
          <p:cNvSpPr/>
          <p:nvPr/>
        </p:nvSpPr>
        <p:spPr>
          <a:xfrm>
            <a:off x="2731896" y="3759058"/>
            <a:ext cx="2731452" cy="1168067"/>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7;p36">
            <a:extLst>
              <a:ext uri="{FF2B5EF4-FFF2-40B4-BE49-F238E27FC236}">
                <a16:creationId xmlns:a16="http://schemas.microsoft.com/office/drawing/2014/main" id="{2DA0B3B0-0738-4684-8BDC-4BCB049B1F6B}"/>
              </a:ext>
            </a:extLst>
          </p:cNvPr>
          <p:cNvSpPr/>
          <p:nvPr/>
        </p:nvSpPr>
        <p:spPr>
          <a:xfrm>
            <a:off x="2756197" y="3767236"/>
            <a:ext cx="2731452" cy="1168067"/>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CasellaDiTesto 12">
            <a:extLst>
              <a:ext uri="{FF2B5EF4-FFF2-40B4-BE49-F238E27FC236}">
                <a16:creationId xmlns:a16="http://schemas.microsoft.com/office/drawing/2014/main" id="{9723F738-BFBA-4701-A170-36C0D37C756B}"/>
              </a:ext>
            </a:extLst>
          </p:cNvPr>
          <p:cNvSpPr txBox="1"/>
          <p:nvPr/>
        </p:nvSpPr>
        <p:spPr>
          <a:xfrm>
            <a:off x="2792238" y="3804482"/>
            <a:ext cx="2920202" cy="1077218"/>
          </a:xfrm>
          <a:prstGeom prst="rect">
            <a:avLst/>
          </a:prstGeom>
          <a:noFill/>
        </p:spPr>
        <p:txBody>
          <a:bodyPr wrap="square" rtlCol="0">
            <a:spAutoFit/>
          </a:bodyPr>
          <a:lstStyle/>
          <a:p>
            <a:r>
              <a:rPr lang="it-IT" sz="1600" dirty="0">
                <a:solidFill>
                  <a:schemeClr val="tx1"/>
                </a:solidFill>
                <a:latin typeface="Roboto Condensed Light" panose="020B0604020202020204" charset="0"/>
                <a:ea typeface="Roboto Condensed Light" panose="020B0604020202020204" charset="0"/>
              </a:rPr>
              <a:t>Collected data could be used by the curators for several reasons,</a:t>
            </a:r>
          </a:p>
          <a:p>
            <a:r>
              <a:rPr lang="it-IT" sz="1600" dirty="0">
                <a:solidFill>
                  <a:schemeClr val="tx1"/>
                </a:solidFill>
                <a:latin typeface="Roboto Condensed Light" panose="020B0604020202020204" charset="0"/>
                <a:ea typeface="Roboto Condensed Light" panose="020B0604020202020204" charset="0"/>
              </a:rPr>
              <a:t>like to improve the artwork’s disposition in the museum </a:t>
            </a:r>
            <a:endParaRPr lang="en-US" sz="1600" dirty="0">
              <a:solidFill>
                <a:schemeClr val="tx1"/>
              </a:solidFill>
              <a:latin typeface="Roboto Condensed Light" panose="020B0604020202020204" charset="0"/>
              <a:ea typeface="Roboto Condensed Light" panose="020B0604020202020204" charset="0"/>
            </a:endParaRPr>
          </a:p>
        </p:txBody>
      </p:sp>
      <p:grpSp>
        <p:nvGrpSpPr>
          <p:cNvPr id="78" name="Google Shape;5762;p60">
            <a:extLst>
              <a:ext uri="{FF2B5EF4-FFF2-40B4-BE49-F238E27FC236}">
                <a16:creationId xmlns:a16="http://schemas.microsoft.com/office/drawing/2014/main" id="{0DB6716A-554C-4AEC-ACA4-FAC17925D380}"/>
              </a:ext>
            </a:extLst>
          </p:cNvPr>
          <p:cNvGrpSpPr/>
          <p:nvPr/>
        </p:nvGrpSpPr>
        <p:grpSpPr>
          <a:xfrm>
            <a:off x="3886940" y="3311818"/>
            <a:ext cx="436732" cy="401321"/>
            <a:chOff x="-49764975" y="3183375"/>
            <a:chExt cx="299300" cy="299125"/>
          </a:xfrm>
        </p:grpSpPr>
        <p:sp>
          <p:nvSpPr>
            <p:cNvPr id="79" name="Google Shape;5763;p60">
              <a:extLst>
                <a:ext uri="{FF2B5EF4-FFF2-40B4-BE49-F238E27FC236}">
                  <a16:creationId xmlns:a16="http://schemas.microsoft.com/office/drawing/2014/main" id="{C481C044-E8A5-4A17-A8F4-7760052881E7}"/>
                </a:ext>
              </a:extLst>
            </p:cNvPr>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764;p60">
              <a:extLst>
                <a:ext uri="{FF2B5EF4-FFF2-40B4-BE49-F238E27FC236}">
                  <a16:creationId xmlns:a16="http://schemas.microsoft.com/office/drawing/2014/main" id="{4CBA1878-D39A-4EB4-A8F0-FEE04584BD99}"/>
                </a:ext>
              </a:extLst>
            </p:cNvPr>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765;p60">
              <a:extLst>
                <a:ext uri="{FF2B5EF4-FFF2-40B4-BE49-F238E27FC236}">
                  <a16:creationId xmlns:a16="http://schemas.microsoft.com/office/drawing/2014/main" id="{E80FB37A-EE4C-43FD-A30B-51C99116EECF}"/>
                </a:ext>
              </a:extLst>
            </p:cNvPr>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766;p60">
              <a:extLst>
                <a:ext uri="{FF2B5EF4-FFF2-40B4-BE49-F238E27FC236}">
                  <a16:creationId xmlns:a16="http://schemas.microsoft.com/office/drawing/2014/main" id="{1DD5E6A2-808C-415D-A734-52CE0BB6B26F}"/>
                </a:ext>
              </a:extLst>
            </p:cNvPr>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767;p60">
              <a:extLst>
                <a:ext uri="{FF2B5EF4-FFF2-40B4-BE49-F238E27FC236}">
                  <a16:creationId xmlns:a16="http://schemas.microsoft.com/office/drawing/2014/main" id="{2B9B68A7-BF0A-4765-80DE-13B9A603350D}"/>
                </a:ext>
              </a:extLst>
            </p:cNvPr>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768;p60">
              <a:extLst>
                <a:ext uri="{FF2B5EF4-FFF2-40B4-BE49-F238E27FC236}">
                  <a16:creationId xmlns:a16="http://schemas.microsoft.com/office/drawing/2014/main" id="{0B9D95B5-BD2E-4D63-AD10-B9840DE6751D}"/>
                </a:ext>
              </a:extLst>
            </p:cNvPr>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769;p60">
              <a:extLst>
                <a:ext uri="{FF2B5EF4-FFF2-40B4-BE49-F238E27FC236}">
                  <a16:creationId xmlns:a16="http://schemas.microsoft.com/office/drawing/2014/main" id="{C1D817E4-E12A-40F8-9514-3F1050EE01E2}"/>
                </a:ext>
              </a:extLst>
            </p:cNvPr>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770;p60">
              <a:extLst>
                <a:ext uri="{FF2B5EF4-FFF2-40B4-BE49-F238E27FC236}">
                  <a16:creationId xmlns:a16="http://schemas.microsoft.com/office/drawing/2014/main" id="{1FD4A699-1D8E-4C2D-B57D-0DC75E66F232}"/>
                </a:ext>
              </a:extLst>
            </p:cNvPr>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771;p60">
              <a:extLst>
                <a:ext uri="{FF2B5EF4-FFF2-40B4-BE49-F238E27FC236}">
                  <a16:creationId xmlns:a16="http://schemas.microsoft.com/office/drawing/2014/main" id="{CBB73952-7A00-4718-A8B7-35D0468F3451}"/>
                </a:ext>
              </a:extLst>
            </p:cNvPr>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55" name="Google Shape;199;p33">
            <a:extLst>
              <a:ext uri="{FF2B5EF4-FFF2-40B4-BE49-F238E27FC236}">
                <a16:creationId xmlns:a16="http://schemas.microsoft.com/office/drawing/2014/main" id="{25813C43-91E0-4C65-8BCB-B258CE6AF2EF}"/>
              </a:ext>
            </a:extLst>
          </p:cNvPr>
          <p:cNvSpPr/>
          <p:nvPr/>
        </p:nvSpPr>
        <p:spPr>
          <a:xfrm>
            <a:off x="2567735" y="2143927"/>
            <a:ext cx="3350238" cy="121858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7;p36">
            <a:extLst>
              <a:ext uri="{FF2B5EF4-FFF2-40B4-BE49-F238E27FC236}">
                <a16:creationId xmlns:a16="http://schemas.microsoft.com/office/drawing/2014/main" id="{2CCAF5C3-4E15-491C-B8F6-1424FB16A3B8}"/>
              </a:ext>
            </a:extLst>
          </p:cNvPr>
          <p:cNvSpPr/>
          <p:nvPr/>
        </p:nvSpPr>
        <p:spPr>
          <a:xfrm>
            <a:off x="2567972" y="2143927"/>
            <a:ext cx="3350238" cy="1235277"/>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 name="Immagine 12">
            <a:extLst>
              <a:ext uri="{FF2B5EF4-FFF2-40B4-BE49-F238E27FC236}">
                <a16:creationId xmlns:a16="http://schemas.microsoft.com/office/drawing/2014/main" id="{87DFA454-49B5-414D-BC68-08111898B6E6}"/>
              </a:ext>
            </a:extLst>
          </p:cNvPr>
          <p:cNvPicPr>
            <a:picLocks noChangeAspect="1"/>
          </p:cNvPicPr>
          <p:nvPr/>
        </p:nvPicPr>
        <p:blipFill>
          <a:blip r:embed="rId3"/>
          <a:stretch>
            <a:fillRect/>
          </a:stretch>
        </p:blipFill>
        <p:spPr>
          <a:xfrm>
            <a:off x="277301" y="1004907"/>
            <a:ext cx="2290671" cy="924678"/>
          </a:xfrm>
          <a:prstGeom prst="rect">
            <a:avLst/>
          </a:prstGeom>
        </p:spPr>
      </p:pic>
      <p:sp>
        <p:nvSpPr>
          <p:cNvPr id="8" name="Rettangolo 7">
            <a:extLst>
              <a:ext uri="{FF2B5EF4-FFF2-40B4-BE49-F238E27FC236}">
                <a16:creationId xmlns:a16="http://schemas.microsoft.com/office/drawing/2014/main" id="{F314198B-9232-40B1-BC7E-A17585D995F1}"/>
              </a:ext>
            </a:extLst>
          </p:cNvPr>
          <p:cNvSpPr/>
          <p:nvPr/>
        </p:nvSpPr>
        <p:spPr>
          <a:xfrm>
            <a:off x="371492" y="1059432"/>
            <a:ext cx="2017057" cy="738664"/>
          </a:xfrm>
          <a:prstGeom prst="rect">
            <a:avLst/>
          </a:prstGeom>
        </p:spPr>
        <p:txBody>
          <a:bodyPr wrap="square">
            <a:spAutoFit/>
          </a:bodyPr>
          <a:lstStyle/>
          <a:p>
            <a:r>
              <a:rPr lang="en-US" dirty="0">
                <a:solidFill>
                  <a:srgbClr val="0A3455"/>
                </a:solidFill>
                <a:latin typeface="Roboto Condensed Light" panose="020B0604020202020204" charset="0"/>
                <a:ea typeface="Roboto Condensed Light" panose="020B0604020202020204" charset="0"/>
              </a:rPr>
              <a:t>Through an online questionnaire, we gave life to some personas</a:t>
            </a:r>
            <a:endParaRPr lang="en-US" dirty="0"/>
          </a:p>
        </p:txBody>
      </p:sp>
      <p:sp>
        <p:nvSpPr>
          <p:cNvPr id="9" name="Rettangolo 8">
            <a:extLst>
              <a:ext uri="{FF2B5EF4-FFF2-40B4-BE49-F238E27FC236}">
                <a16:creationId xmlns:a16="http://schemas.microsoft.com/office/drawing/2014/main" id="{88C3B81E-C938-4F67-B9F1-CC2F13AB38B1}"/>
              </a:ext>
            </a:extLst>
          </p:cNvPr>
          <p:cNvSpPr/>
          <p:nvPr/>
        </p:nvSpPr>
        <p:spPr>
          <a:xfrm>
            <a:off x="2388549" y="273283"/>
            <a:ext cx="4823756" cy="553998"/>
          </a:xfrm>
          <a:prstGeom prst="rect">
            <a:avLst/>
          </a:prstGeom>
        </p:spPr>
        <p:txBody>
          <a:bodyPr wrap="none">
            <a:spAutoFit/>
          </a:bodyPr>
          <a:lstStyle/>
          <a:p>
            <a:r>
              <a:rPr lang="it-IT" sz="3000" b="1" dirty="0">
                <a:solidFill>
                  <a:schemeClr val="tx1"/>
                </a:solidFill>
                <a:latin typeface="Exo 2" panose="020B0604020202020204" charset="0"/>
              </a:rPr>
              <a:t>HOW MUSA CAME TO LIFE</a:t>
            </a:r>
            <a:endParaRPr lang="en-US" sz="3000" b="1" dirty="0">
              <a:solidFill>
                <a:schemeClr val="tx1"/>
              </a:solidFill>
              <a:latin typeface="Exo 2" panose="020B0604020202020204" charset="0"/>
            </a:endParaRPr>
          </a:p>
        </p:txBody>
      </p:sp>
      <p:sp>
        <p:nvSpPr>
          <p:cNvPr id="10" name="CasellaDiTesto 9">
            <a:extLst>
              <a:ext uri="{FF2B5EF4-FFF2-40B4-BE49-F238E27FC236}">
                <a16:creationId xmlns:a16="http://schemas.microsoft.com/office/drawing/2014/main" id="{F0491E7C-7879-4069-833D-10E7B00D9CB4}"/>
              </a:ext>
            </a:extLst>
          </p:cNvPr>
          <p:cNvSpPr txBox="1"/>
          <p:nvPr/>
        </p:nvSpPr>
        <p:spPr>
          <a:xfrm>
            <a:off x="2643306" y="2220727"/>
            <a:ext cx="3350238" cy="892552"/>
          </a:xfrm>
          <a:prstGeom prst="rect">
            <a:avLst/>
          </a:prstGeom>
          <a:noFill/>
        </p:spPr>
        <p:txBody>
          <a:bodyPr wrap="square" rtlCol="0">
            <a:spAutoFit/>
          </a:bodyPr>
          <a:lstStyle/>
          <a:p>
            <a:r>
              <a:rPr lang="en-US" sz="1300" dirty="0">
                <a:solidFill>
                  <a:schemeClr val="tx1"/>
                </a:solidFill>
                <a:latin typeface="Roboto Condensed Light" panose="020B0604020202020204" charset="0"/>
                <a:ea typeface="Roboto Condensed Light" panose="020B0604020202020204" charset="0"/>
              </a:rPr>
              <a:t>Some personas would have an experience with MuSa and moreover they allow to collect some data during their tour to help improving the service…</a:t>
            </a:r>
          </a:p>
        </p:txBody>
      </p:sp>
      <p:sp>
        <p:nvSpPr>
          <p:cNvPr id="17" name="Google Shape;237;p36">
            <a:extLst>
              <a:ext uri="{FF2B5EF4-FFF2-40B4-BE49-F238E27FC236}">
                <a16:creationId xmlns:a16="http://schemas.microsoft.com/office/drawing/2014/main" id="{B2CD8085-D37B-4A42-8BC7-A3EE9E7DC7C0}"/>
              </a:ext>
            </a:extLst>
          </p:cNvPr>
          <p:cNvSpPr/>
          <p:nvPr/>
        </p:nvSpPr>
        <p:spPr>
          <a:xfrm>
            <a:off x="282954" y="3571396"/>
            <a:ext cx="3242663" cy="1132471"/>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CasellaDiTesto 10">
            <a:extLst>
              <a:ext uri="{FF2B5EF4-FFF2-40B4-BE49-F238E27FC236}">
                <a16:creationId xmlns:a16="http://schemas.microsoft.com/office/drawing/2014/main" id="{03735DE9-89D0-44C6-A7AD-9F1B1A31C69B}"/>
              </a:ext>
            </a:extLst>
          </p:cNvPr>
          <p:cNvSpPr txBox="1"/>
          <p:nvPr/>
        </p:nvSpPr>
        <p:spPr>
          <a:xfrm>
            <a:off x="422157" y="3648073"/>
            <a:ext cx="2928446" cy="892552"/>
          </a:xfrm>
          <a:prstGeom prst="rect">
            <a:avLst/>
          </a:prstGeom>
          <a:noFill/>
        </p:spPr>
        <p:txBody>
          <a:bodyPr wrap="square" rtlCol="0">
            <a:spAutoFit/>
          </a:bodyPr>
          <a:lstStyle/>
          <a:p>
            <a:r>
              <a:rPr lang="en-US" sz="1300" dirty="0">
                <a:solidFill>
                  <a:schemeClr val="tx1"/>
                </a:solidFill>
                <a:latin typeface="Roboto Condensed Light" panose="020B0604020202020204" charset="0"/>
                <a:ea typeface="Roboto Condensed Light" panose="020B0604020202020204" charset="0"/>
              </a:rPr>
              <a:t>… other personas may not need the company of MuSa,  but they want to help the service get better too, so they allow the data collecting</a:t>
            </a:r>
          </a:p>
        </p:txBody>
      </p:sp>
      <p:pic>
        <p:nvPicPr>
          <p:cNvPr id="19" name="Immagine 18">
            <a:extLst>
              <a:ext uri="{FF2B5EF4-FFF2-40B4-BE49-F238E27FC236}">
                <a16:creationId xmlns:a16="http://schemas.microsoft.com/office/drawing/2014/main" id="{38D12F1D-3541-4E01-ABAD-DE0EEE40F533}"/>
              </a:ext>
            </a:extLst>
          </p:cNvPr>
          <p:cNvPicPr>
            <a:picLocks noChangeAspect="1"/>
          </p:cNvPicPr>
          <p:nvPr/>
        </p:nvPicPr>
        <p:blipFill>
          <a:blip r:embed="rId3"/>
          <a:stretch>
            <a:fillRect/>
          </a:stretch>
        </p:blipFill>
        <p:spPr>
          <a:xfrm>
            <a:off x="5618384" y="3119222"/>
            <a:ext cx="2109803" cy="1018410"/>
          </a:xfrm>
          <a:prstGeom prst="rect">
            <a:avLst/>
          </a:prstGeom>
        </p:spPr>
      </p:pic>
      <p:sp>
        <p:nvSpPr>
          <p:cNvPr id="12" name="CasellaDiTesto 11">
            <a:extLst>
              <a:ext uri="{FF2B5EF4-FFF2-40B4-BE49-F238E27FC236}">
                <a16:creationId xmlns:a16="http://schemas.microsoft.com/office/drawing/2014/main" id="{1A79E972-B4D5-43A3-8939-79494791011A}"/>
              </a:ext>
            </a:extLst>
          </p:cNvPr>
          <p:cNvSpPr txBox="1"/>
          <p:nvPr/>
        </p:nvSpPr>
        <p:spPr>
          <a:xfrm>
            <a:off x="5636172" y="3190079"/>
            <a:ext cx="1936374" cy="738664"/>
          </a:xfrm>
          <a:prstGeom prst="rect">
            <a:avLst/>
          </a:prstGeom>
          <a:noFill/>
        </p:spPr>
        <p:txBody>
          <a:bodyPr wrap="square" rtlCol="0">
            <a:spAutoFit/>
          </a:bodyPr>
          <a:lstStyle/>
          <a:p>
            <a:r>
              <a:rPr lang="en-US" dirty="0">
                <a:solidFill>
                  <a:srgbClr val="0A3455"/>
                </a:solidFill>
                <a:latin typeface="Roboto Condensed Light" panose="020B0604020202020204" charset="0"/>
                <a:ea typeface="Roboto Condensed Light" panose="020B0604020202020204" charset="0"/>
              </a:rPr>
              <a:t>At the end of the tour, they can also leave a quality feedback</a:t>
            </a:r>
            <a:endParaRPr lang="en-US" dirty="0"/>
          </a:p>
        </p:txBody>
      </p:sp>
      <p:grpSp>
        <p:nvGrpSpPr>
          <p:cNvPr id="33" name="Google Shape;8925;p67">
            <a:extLst>
              <a:ext uri="{FF2B5EF4-FFF2-40B4-BE49-F238E27FC236}">
                <a16:creationId xmlns:a16="http://schemas.microsoft.com/office/drawing/2014/main" id="{CB629352-F544-449E-A799-5781C79BBBE6}"/>
              </a:ext>
            </a:extLst>
          </p:cNvPr>
          <p:cNvGrpSpPr/>
          <p:nvPr/>
        </p:nvGrpSpPr>
        <p:grpSpPr>
          <a:xfrm>
            <a:off x="3018882" y="4309736"/>
            <a:ext cx="331721" cy="307566"/>
            <a:chOff x="6543825" y="3202075"/>
            <a:chExt cx="296975" cy="275350"/>
          </a:xfrm>
        </p:grpSpPr>
        <p:sp>
          <p:nvSpPr>
            <p:cNvPr id="34" name="Google Shape;8926;p67">
              <a:extLst>
                <a:ext uri="{FF2B5EF4-FFF2-40B4-BE49-F238E27FC236}">
                  <a16:creationId xmlns:a16="http://schemas.microsoft.com/office/drawing/2014/main" id="{876FD04D-DCA2-4A83-91F5-09F91AC6BEE7}"/>
                </a:ext>
              </a:extLst>
            </p:cNvPr>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927;p67">
              <a:extLst>
                <a:ext uri="{FF2B5EF4-FFF2-40B4-BE49-F238E27FC236}">
                  <a16:creationId xmlns:a16="http://schemas.microsoft.com/office/drawing/2014/main" id="{238AA156-FBB3-47A1-8EAA-9F166113337D}"/>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928;p67">
              <a:extLst>
                <a:ext uri="{FF2B5EF4-FFF2-40B4-BE49-F238E27FC236}">
                  <a16:creationId xmlns:a16="http://schemas.microsoft.com/office/drawing/2014/main" id="{265E87CF-EE31-4C7A-A41F-2608EAF39AAA}"/>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929;p67">
              <a:extLst>
                <a:ext uri="{FF2B5EF4-FFF2-40B4-BE49-F238E27FC236}">
                  <a16:creationId xmlns:a16="http://schemas.microsoft.com/office/drawing/2014/main" id="{0C8D5B77-2B57-41C6-A2A3-307A563E6455}"/>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30;p67">
              <a:extLst>
                <a:ext uri="{FF2B5EF4-FFF2-40B4-BE49-F238E27FC236}">
                  <a16:creationId xmlns:a16="http://schemas.microsoft.com/office/drawing/2014/main" id="{7ADA58B6-52C8-44E3-BBD9-3B22EB54B56E}"/>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931;p67">
              <a:extLst>
                <a:ext uri="{FF2B5EF4-FFF2-40B4-BE49-F238E27FC236}">
                  <a16:creationId xmlns:a16="http://schemas.microsoft.com/office/drawing/2014/main" id="{8D54B3EA-7674-4FD7-BF7C-FA271A1A61A1}"/>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8932;p67">
              <a:extLst>
                <a:ext uri="{FF2B5EF4-FFF2-40B4-BE49-F238E27FC236}">
                  <a16:creationId xmlns:a16="http://schemas.microsoft.com/office/drawing/2014/main" id="{168762CA-879B-4BF2-80C8-01A38CC5E002}"/>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7835;p65">
            <a:extLst>
              <a:ext uri="{FF2B5EF4-FFF2-40B4-BE49-F238E27FC236}">
                <a16:creationId xmlns:a16="http://schemas.microsoft.com/office/drawing/2014/main" id="{5FAB6442-FE16-428C-9A7C-C4B14A11EF04}"/>
              </a:ext>
            </a:extLst>
          </p:cNvPr>
          <p:cNvGrpSpPr/>
          <p:nvPr/>
        </p:nvGrpSpPr>
        <p:grpSpPr>
          <a:xfrm>
            <a:off x="7287963" y="3714033"/>
            <a:ext cx="345363" cy="343656"/>
            <a:chOff x="-9961617" y="4048175"/>
            <a:chExt cx="357592" cy="355825"/>
          </a:xfrm>
        </p:grpSpPr>
        <p:sp>
          <p:nvSpPr>
            <p:cNvPr id="42" name="Google Shape;7836;p65">
              <a:extLst>
                <a:ext uri="{FF2B5EF4-FFF2-40B4-BE49-F238E27FC236}">
                  <a16:creationId xmlns:a16="http://schemas.microsoft.com/office/drawing/2014/main" id="{3DFDC655-A608-4CD2-816E-C63B9A18AAD6}"/>
                </a:ext>
              </a:extLst>
            </p:cNvPr>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837;p65">
              <a:extLst>
                <a:ext uri="{FF2B5EF4-FFF2-40B4-BE49-F238E27FC236}">
                  <a16:creationId xmlns:a16="http://schemas.microsoft.com/office/drawing/2014/main" id="{82FB91E7-00E0-4E91-B24B-39719A4CB274}"/>
                </a:ext>
              </a:extLst>
            </p:cNvPr>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838;p65">
              <a:extLst>
                <a:ext uri="{FF2B5EF4-FFF2-40B4-BE49-F238E27FC236}">
                  <a16:creationId xmlns:a16="http://schemas.microsoft.com/office/drawing/2014/main" id="{673B0064-9051-4382-9E42-2EF068EB1875}"/>
                </a:ext>
              </a:extLst>
            </p:cNvPr>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839;p65">
              <a:extLst>
                <a:ext uri="{FF2B5EF4-FFF2-40B4-BE49-F238E27FC236}">
                  <a16:creationId xmlns:a16="http://schemas.microsoft.com/office/drawing/2014/main" id="{9DD21385-A5DC-4A02-ACBF-54D51209521B}"/>
                </a:ext>
              </a:extLst>
            </p:cNvPr>
            <p:cNvSpPr/>
            <p:nvPr/>
          </p:nvSpPr>
          <p:spPr>
            <a:xfrm>
              <a:off x="-9961617"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7840;p65">
              <a:extLst>
                <a:ext uri="{FF2B5EF4-FFF2-40B4-BE49-F238E27FC236}">
                  <a16:creationId xmlns:a16="http://schemas.microsoft.com/office/drawing/2014/main" id="{963229A4-C412-46CD-B250-32BA46AFCF74}"/>
                </a:ext>
              </a:extLst>
            </p:cNvPr>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841;p65">
              <a:extLst>
                <a:ext uri="{FF2B5EF4-FFF2-40B4-BE49-F238E27FC236}">
                  <a16:creationId xmlns:a16="http://schemas.microsoft.com/office/drawing/2014/main" id="{A4186CA9-623C-4274-A503-56419090B032}"/>
                </a:ext>
              </a:extLst>
            </p:cNvPr>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7246;p64">
            <a:extLst>
              <a:ext uri="{FF2B5EF4-FFF2-40B4-BE49-F238E27FC236}">
                <a16:creationId xmlns:a16="http://schemas.microsoft.com/office/drawing/2014/main" id="{CA0EC8CD-6E75-45F7-B904-C3C8A0EC8700}"/>
              </a:ext>
            </a:extLst>
          </p:cNvPr>
          <p:cNvSpPr/>
          <p:nvPr/>
        </p:nvSpPr>
        <p:spPr>
          <a:xfrm>
            <a:off x="2258930" y="1537069"/>
            <a:ext cx="259238" cy="337441"/>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6488;p62">
            <a:extLst>
              <a:ext uri="{FF2B5EF4-FFF2-40B4-BE49-F238E27FC236}">
                <a16:creationId xmlns:a16="http://schemas.microsoft.com/office/drawing/2014/main" id="{689D32CE-6418-4021-A427-2EBE1B4DEE72}"/>
              </a:ext>
            </a:extLst>
          </p:cNvPr>
          <p:cNvGrpSpPr/>
          <p:nvPr/>
        </p:nvGrpSpPr>
        <p:grpSpPr>
          <a:xfrm>
            <a:off x="5150875" y="2946263"/>
            <a:ext cx="334919" cy="334031"/>
            <a:chOff x="-30345325" y="3184750"/>
            <a:chExt cx="292225" cy="291450"/>
          </a:xfrm>
        </p:grpSpPr>
        <p:sp>
          <p:nvSpPr>
            <p:cNvPr id="50" name="Google Shape;6489;p62">
              <a:extLst>
                <a:ext uri="{FF2B5EF4-FFF2-40B4-BE49-F238E27FC236}">
                  <a16:creationId xmlns:a16="http://schemas.microsoft.com/office/drawing/2014/main" id="{DAAF11A6-D009-4D2A-8EA1-8C0B165F394F}"/>
                </a:ext>
              </a:extLst>
            </p:cNvPr>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490;p62">
              <a:extLst>
                <a:ext uri="{FF2B5EF4-FFF2-40B4-BE49-F238E27FC236}">
                  <a16:creationId xmlns:a16="http://schemas.microsoft.com/office/drawing/2014/main" id="{7C1C5E2B-B97F-4E8E-9350-EEAD627196BC}"/>
                </a:ext>
              </a:extLst>
            </p:cNvPr>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491;p62">
              <a:extLst>
                <a:ext uri="{FF2B5EF4-FFF2-40B4-BE49-F238E27FC236}">
                  <a16:creationId xmlns:a16="http://schemas.microsoft.com/office/drawing/2014/main" id="{1ACF6290-600A-4191-979F-3E80CD54FEF2}"/>
                </a:ext>
              </a:extLst>
            </p:cNvPr>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492;p62">
              <a:extLst>
                <a:ext uri="{FF2B5EF4-FFF2-40B4-BE49-F238E27FC236}">
                  <a16:creationId xmlns:a16="http://schemas.microsoft.com/office/drawing/2014/main" id="{2DF61D89-7D4C-429E-85E6-45353863B069}"/>
                </a:ext>
              </a:extLst>
            </p:cNvPr>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493;p62">
              <a:extLst>
                <a:ext uri="{FF2B5EF4-FFF2-40B4-BE49-F238E27FC236}">
                  <a16:creationId xmlns:a16="http://schemas.microsoft.com/office/drawing/2014/main" id="{4F9C4706-6F46-490E-BAC9-C3C7CD13AB76}"/>
                </a:ext>
              </a:extLst>
            </p:cNvPr>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199;p33">
            <a:extLst>
              <a:ext uri="{FF2B5EF4-FFF2-40B4-BE49-F238E27FC236}">
                <a16:creationId xmlns:a16="http://schemas.microsoft.com/office/drawing/2014/main" id="{065DA0DF-E8BE-4B9A-ABB4-2738BC2A2692}"/>
              </a:ext>
            </a:extLst>
          </p:cNvPr>
          <p:cNvSpPr/>
          <p:nvPr/>
        </p:nvSpPr>
        <p:spPr>
          <a:xfrm>
            <a:off x="270477" y="3574819"/>
            <a:ext cx="3255140" cy="1121031"/>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429" name="Google Shape;429;p45"/>
          <p:cNvSpPr txBox="1">
            <a:spLocks noGrp="1"/>
          </p:cNvSpPr>
          <p:nvPr>
            <p:ph type="ctrTitle"/>
          </p:nvPr>
        </p:nvSpPr>
        <p:spPr>
          <a:xfrm flipH="1">
            <a:off x="1193529" y="1611150"/>
            <a:ext cx="6469294" cy="19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ARCHITECTURE</a:t>
            </a:r>
            <a:endParaRPr dirty="0"/>
          </a:p>
        </p:txBody>
      </p:sp>
      <p:cxnSp>
        <p:nvCxnSpPr>
          <p:cNvPr id="430" name="Google Shape;430;p45"/>
          <p:cNvCxnSpPr/>
          <p:nvPr/>
        </p:nvCxnSpPr>
        <p:spPr>
          <a:xfrm rot="10800000">
            <a:off x="-6850" y="2056050"/>
            <a:ext cx="24687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45"/>
          <p:cNvCxnSpPr/>
          <p:nvPr/>
        </p:nvCxnSpPr>
        <p:spPr>
          <a:xfrm rot="10800000">
            <a:off x="4389425" y="2962350"/>
            <a:ext cx="4747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T</a:t>
            </a:r>
            <a:r>
              <a:rPr lang="en-US" dirty="0"/>
              <a:t>HE NETWORK DIAGRAM</a:t>
            </a:r>
            <a:endParaRPr dirty="0"/>
          </a:p>
        </p:txBody>
      </p:sp>
      <p:pic>
        <p:nvPicPr>
          <p:cNvPr id="16" name="Immagine 15" descr="Immagine che contiene orologio&#10;&#10;Descrizione generata automaticamente">
            <a:extLst>
              <a:ext uri="{FF2B5EF4-FFF2-40B4-BE49-F238E27FC236}">
                <a16:creationId xmlns:a16="http://schemas.microsoft.com/office/drawing/2014/main" id="{5595624F-D218-4C1B-98C6-2E8839D58FF0}"/>
              </a:ext>
            </a:extLst>
          </p:cNvPr>
          <p:cNvPicPr>
            <a:picLocks noChangeAspect="1"/>
          </p:cNvPicPr>
          <p:nvPr/>
        </p:nvPicPr>
        <p:blipFill>
          <a:blip r:embed="rId3"/>
          <a:stretch>
            <a:fillRect/>
          </a:stretch>
        </p:blipFill>
        <p:spPr>
          <a:xfrm>
            <a:off x="1494544" y="1004207"/>
            <a:ext cx="6293223" cy="35399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T</a:t>
            </a:r>
            <a:r>
              <a:rPr lang="en-US" dirty="0"/>
              <a:t>HE NETWORK DIAGRAM</a:t>
            </a:r>
            <a:endParaRPr dirty="0"/>
          </a:p>
        </p:txBody>
      </p:sp>
      <p:pic>
        <p:nvPicPr>
          <p:cNvPr id="16" name="Immagine 15" descr="Immagine che contiene orologio&#10;&#10;Descrizione generata automaticamente">
            <a:extLst>
              <a:ext uri="{FF2B5EF4-FFF2-40B4-BE49-F238E27FC236}">
                <a16:creationId xmlns:a16="http://schemas.microsoft.com/office/drawing/2014/main" id="{5595624F-D218-4C1B-98C6-2E8839D58FF0}"/>
              </a:ext>
            </a:extLst>
          </p:cNvPr>
          <p:cNvPicPr>
            <a:picLocks noChangeAspect="1"/>
          </p:cNvPicPr>
          <p:nvPr/>
        </p:nvPicPr>
        <p:blipFill>
          <a:blip r:embed="rId3"/>
          <a:stretch>
            <a:fillRect/>
          </a:stretch>
        </p:blipFill>
        <p:spPr>
          <a:xfrm>
            <a:off x="395726" y="1754634"/>
            <a:ext cx="4230003" cy="2379376"/>
          </a:xfrm>
          <a:prstGeom prst="rect">
            <a:avLst/>
          </a:prstGeom>
        </p:spPr>
      </p:pic>
      <p:pic>
        <p:nvPicPr>
          <p:cNvPr id="2" name="Immagine 1">
            <a:extLst>
              <a:ext uri="{FF2B5EF4-FFF2-40B4-BE49-F238E27FC236}">
                <a16:creationId xmlns:a16="http://schemas.microsoft.com/office/drawing/2014/main" id="{5AAB16B2-CED5-45B8-AC86-9CF5EBA3BC8A}"/>
              </a:ext>
            </a:extLst>
          </p:cNvPr>
          <p:cNvPicPr>
            <a:picLocks noChangeAspect="1"/>
          </p:cNvPicPr>
          <p:nvPr/>
        </p:nvPicPr>
        <p:blipFill>
          <a:blip r:embed="rId4"/>
          <a:stretch>
            <a:fillRect/>
          </a:stretch>
        </p:blipFill>
        <p:spPr>
          <a:xfrm>
            <a:off x="4963886" y="1328345"/>
            <a:ext cx="3127401" cy="3558700"/>
          </a:xfrm>
          <a:prstGeom prst="rect">
            <a:avLst/>
          </a:prstGeom>
        </p:spPr>
      </p:pic>
      <p:sp>
        <p:nvSpPr>
          <p:cNvPr id="8" name="CasellaDiTesto 7">
            <a:extLst>
              <a:ext uri="{FF2B5EF4-FFF2-40B4-BE49-F238E27FC236}">
                <a16:creationId xmlns:a16="http://schemas.microsoft.com/office/drawing/2014/main" id="{A4A119ED-E4CC-4913-B912-CB9BC1970FB7}"/>
              </a:ext>
            </a:extLst>
          </p:cNvPr>
          <p:cNvSpPr txBox="1"/>
          <p:nvPr/>
        </p:nvSpPr>
        <p:spPr>
          <a:xfrm>
            <a:off x="5182027" y="1461090"/>
            <a:ext cx="2581836" cy="3293209"/>
          </a:xfrm>
          <a:prstGeom prst="rect">
            <a:avLst/>
          </a:prstGeom>
          <a:noFill/>
        </p:spPr>
        <p:txBody>
          <a:bodyPr wrap="square" rtlCol="0">
            <a:spAutoFit/>
          </a:bodyPr>
          <a:lstStyle/>
          <a:p>
            <a:r>
              <a:rPr lang="it-IT" sz="1600" dirty="0">
                <a:latin typeface="Roboto Condensed Light" panose="020B0604020202020204" charset="0"/>
                <a:ea typeface="Roboto Condensed Light" panose="020B0604020202020204" charset="0"/>
              </a:rPr>
              <a:t>This is the network diagram of the whole system, including hardware and software.</a:t>
            </a:r>
            <a:br>
              <a:rPr lang="it-IT" sz="1600" dirty="0">
                <a:latin typeface="Roboto Condensed Light" panose="020B0604020202020204" charset="0"/>
                <a:ea typeface="Roboto Condensed Light" panose="020B0604020202020204" charset="0"/>
              </a:rPr>
            </a:br>
            <a:r>
              <a:rPr lang="it-IT" sz="1600" dirty="0">
                <a:latin typeface="Roboto Condensed Light" panose="020B0604020202020204" charset="0"/>
                <a:ea typeface="Roboto Condensed Light" panose="020B0604020202020204" charset="0"/>
              </a:rPr>
              <a:t>The hardware part comprehend ESP32, Raspberry Pi, RGB Led and smartphones.</a:t>
            </a:r>
            <a:br>
              <a:rPr lang="it-IT" sz="1600" dirty="0">
                <a:latin typeface="Roboto Condensed Light" panose="020B0604020202020204" charset="0"/>
                <a:ea typeface="Roboto Condensed Light" panose="020B0604020202020204" charset="0"/>
              </a:rPr>
            </a:br>
            <a:r>
              <a:rPr lang="it-IT" sz="1600" dirty="0">
                <a:latin typeface="Roboto Condensed Light" panose="020B0604020202020204" charset="0"/>
                <a:ea typeface="Roboto Condensed Light" panose="020B0604020202020204" charset="0"/>
              </a:rPr>
              <a:t>The software part comprehend MQTT, Bluetooth Low Energy, App Service and IoT Hub by Microsoft Azure, as well as the Android App and the backend</a:t>
            </a:r>
            <a:endParaRPr lang="en-US" sz="1600" dirty="0">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2166719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US" dirty="0"/>
              <a:t>HARDWARE COMPONENTS</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1362367"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224703"/>
            <a:ext cx="1386023"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5" y="1219474"/>
            <a:ext cx="133606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ESP32 board</a:t>
            </a:r>
          </a:p>
          <a:p>
            <a:pPr marL="0" indent="0" algn="l"/>
            <a:endParaRPr lang="en-US" sz="1800" dirty="0">
              <a:solidFill>
                <a:schemeClr val="lt1"/>
              </a:solidFill>
            </a:endParaRPr>
          </a:p>
          <a:p>
            <a:pPr marL="0" indent="0" algn="l"/>
            <a:endParaRPr lang="en-US" dirty="0">
              <a:solidFill>
                <a:schemeClr val="lt1"/>
              </a:solidFill>
            </a:endParaRPr>
          </a:p>
        </p:txBody>
      </p:sp>
      <p:sp>
        <p:nvSpPr>
          <p:cNvPr id="79" name="Sottotitolo 2">
            <a:extLst>
              <a:ext uri="{FF2B5EF4-FFF2-40B4-BE49-F238E27FC236}">
                <a16:creationId xmlns:a16="http://schemas.microsoft.com/office/drawing/2014/main" id="{2DD62440-5BFD-4313-B81F-E4F88F0F53AD}"/>
              </a:ext>
            </a:extLst>
          </p:cNvPr>
          <p:cNvSpPr>
            <a:spLocks noGrp="1"/>
          </p:cNvSpPr>
          <p:nvPr>
            <p:ph type="subTitle" idx="1"/>
          </p:nvPr>
        </p:nvSpPr>
        <p:spPr>
          <a:xfrm>
            <a:off x="882421" y="1697830"/>
            <a:ext cx="6296730" cy="536700"/>
          </a:xfrm>
        </p:spPr>
        <p:txBody>
          <a:bodyPr/>
          <a:lstStyle/>
          <a:p>
            <a:pPr algn="l"/>
            <a:r>
              <a:rPr lang="it-IT" sz="1400" dirty="0"/>
              <a:t>N</a:t>
            </a:r>
            <a:r>
              <a:rPr lang="en-US" sz="1400" dirty="0"/>
              <a:t>ear each artwork or cluster of artworks, we have an ESP32 board that is connected to Wi-Fi and is capable to receive smartphone’s beacons. In a variable time, these boards sends their reports to the gateway</a:t>
            </a:r>
          </a:p>
        </p:txBody>
      </p:sp>
      <p:cxnSp>
        <p:nvCxnSpPr>
          <p:cNvPr id="80" name="Google Shape;254;p37">
            <a:extLst>
              <a:ext uri="{FF2B5EF4-FFF2-40B4-BE49-F238E27FC236}">
                <a16:creationId xmlns:a16="http://schemas.microsoft.com/office/drawing/2014/main" id="{B6462002-B16B-4424-98BD-3DF908DC750C}"/>
              </a:ext>
            </a:extLst>
          </p:cNvPr>
          <p:cNvCxnSpPr>
            <a:cxnSpLocks/>
          </p:cNvCxnSpPr>
          <p:nvPr/>
        </p:nvCxnSpPr>
        <p:spPr>
          <a:xfrm flipH="1">
            <a:off x="0" y="2892399"/>
            <a:ext cx="967407" cy="0"/>
          </a:xfrm>
          <a:prstGeom prst="straightConnector1">
            <a:avLst/>
          </a:prstGeom>
          <a:noFill/>
          <a:ln w="9525" cap="flat" cmpd="sng">
            <a:solidFill>
              <a:schemeClr val="dk1"/>
            </a:solidFill>
            <a:prstDash val="solid"/>
            <a:round/>
            <a:headEnd type="none" w="med" len="med"/>
            <a:tailEnd type="none" w="med" len="med"/>
          </a:ln>
        </p:spPr>
      </p:cxnSp>
      <p:sp>
        <p:nvSpPr>
          <p:cNvPr id="81" name="Google Shape;199;p33">
            <a:extLst>
              <a:ext uri="{FF2B5EF4-FFF2-40B4-BE49-F238E27FC236}">
                <a16:creationId xmlns:a16="http://schemas.microsoft.com/office/drawing/2014/main" id="{B0BCB923-72FE-49EB-81AE-DAD4EDBEA7FF}"/>
              </a:ext>
            </a:extLst>
          </p:cNvPr>
          <p:cNvSpPr/>
          <p:nvPr/>
        </p:nvSpPr>
        <p:spPr>
          <a:xfrm>
            <a:off x="983127" y="2696997"/>
            <a:ext cx="1494458" cy="45021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56;p37">
            <a:extLst>
              <a:ext uri="{FF2B5EF4-FFF2-40B4-BE49-F238E27FC236}">
                <a16:creationId xmlns:a16="http://schemas.microsoft.com/office/drawing/2014/main" id="{12219CFB-5B93-4F34-B5F7-328E1B081C7C}"/>
              </a:ext>
            </a:extLst>
          </p:cNvPr>
          <p:cNvSpPr/>
          <p:nvPr/>
        </p:nvSpPr>
        <p:spPr>
          <a:xfrm>
            <a:off x="998847" y="2708517"/>
            <a:ext cx="1494458" cy="450214"/>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64;p37">
            <a:extLst>
              <a:ext uri="{FF2B5EF4-FFF2-40B4-BE49-F238E27FC236}">
                <a16:creationId xmlns:a16="http://schemas.microsoft.com/office/drawing/2014/main" id="{184EEDD3-81BF-4799-B271-CA629606154E}"/>
              </a:ext>
            </a:extLst>
          </p:cNvPr>
          <p:cNvSpPr txBox="1">
            <a:spLocks/>
          </p:cNvSpPr>
          <p:nvPr/>
        </p:nvSpPr>
        <p:spPr>
          <a:xfrm flipH="1">
            <a:off x="1055932" y="2694743"/>
            <a:ext cx="1336069" cy="415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600" dirty="0">
                <a:solidFill>
                  <a:schemeClr val="lt1"/>
                </a:solidFill>
              </a:rPr>
              <a:t>Raspberry Pi</a:t>
            </a:r>
          </a:p>
        </p:txBody>
      </p:sp>
      <p:sp>
        <p:nvSpPr>
          <p:cNvPr id="84" name="Sottotitolo 2">
            <a:extLst>
              <a:ext uri="{FF2B5EF4-FFF2-40B4-BE49-F238E27FC236}">
                <a16:creationId xmlns:a16="http://schemas.microsoft.com/office/drawing/2014/main" id="{66E777A2-1C2C-46A2-8886-B08009AA58ED}"/>
              </a:ext>
            </a:extLst>
          </p:cNvPr>
          <p:cNvSpPr txBox="1">
            <a:spLocks/>
          </p:cNvSpPr>
          <p:nvPr/>
        </p:nvSpPr>
        <p:spPr>
          <a:xfrm>
            <a:off x="882421" y="3149461"/>
            <a:ext cx="629673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algn="l"/>
            <a:r>
              <a:rPr lang="en-US" sz="1400" dirty="0"/>
              <a:t>The Raspberry Pi is our gateway between the ESP32 boards and the Cloud Service.</a:t>
            </a:r>
            <a:br>
              <a:rPr lang="en-US" sz="1400" dirty="0"/>
            </a:br>
            <a:r>
              <a:rPr lang="en-US" sz="1400" dirty="0"/>
              <a:t>It receives the reports from all the boards in the room and every five seconds sends them to the Microsoft Azure</a:t>
            </a:r>
          </a:p>
        </p:txBody>
      </p:sp>
      <p:pic>
        <p:nvPicPr>
          <p:cNvPr id="6" name="Immagine 5" descr="Immagine che contiene elettronico, circuito&#10;&#10;Descrizione generata automaticamente">
            <a:extLst>
              <a:ext uri="{FF2B5EF4-FFF2-40B4-BE49-F238E27FC236}">
                <a16:creationId xmlns:a16="http://schemas.microsoft.com/office/drawing/2014/main" id="{79CE2819-8DF0-4FE5-A119-ABB19A1B828C}"/>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ackgroundRemoval t="9319" b="89606" l="6085" r="93122">
                        <a14:foregroundMark x1="8201" y1="37634" x2="6349" y2="43011"/>
                        <a14:foregroundMark x1="93122" y1="59140" x2="92328" y2="51971"/>
                      </a14:backgroundRemoval>
                    </a14:imgEffect>
                  </a14:imgLayer>
                </a14:imgProps>
              </a:ext>
            </a:extLst>
          </a:blip>
          <a:stretch>
            <a:fillRect/>
          </a:stretch>
        </p:blipFill>
        <p:spPr>
          <a:xfrm>
            <a:off x="7204451" y="1300536"/>
            <a:ext cx="1362367" cy="1005557"/>
          </a:xfrm>
          <a:prstGeom prst="rect">
            <a:avLst/>
          </a:prstGeom>
        </p:spPr>
      </p:pic>
      <p:pic>
        <p:nvPicPr>
          <p:cNvPr id="8" name="Immagine 7" descr="Immagine che contiene elettronico, circuito&#10;&#10;Descrizione generata automaticamente">
            <a:extLst>
              <a:ext uri="{FF2B5EF4-FFF2-40B4-BE49-F238E27FC236}">
                <a16:creationId xmlns:a16="http://schemas.microsoft.com/office/drawing/2014/main" id="{E574F8F1-1905-41BB-B67C-94F365C7976E}"/>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4594" b="97527" l="2006" r="96562">
                        <a14:foregroundMark x1="6017" y1="54064" x2="17479" y2="68905"/>
                        <a14:foregroundMark x1="38968" y1="92580" x2="42407" y2="81625"/>
                        <a14:foregroundMark x1="2292" y1="56184" x2="4585" y2="58304"/>
                        <a14:foregroundMark x1="34670" y1="97527" x2="34670" y2="97527"/>
                        <a14:foregroundMark x1="89685" y1="38516" x2="62751" y2="12014"/>
                        <a14:foregroundMark x1="62751" y1="12014" x2="57880" y2="14134"/>
                        <a14:foregroundMark x1="94269" y1="28622" x2="96562" y2="32862"/>
                        <a14:foregroundMark x1="63037" y1="4594" x2="61318" y2="5300"/>
                      </a14:backgroundRemoval>
                    </a14:imgEffect>
                  </a14:imgLayer>
                </a14:imgProps>
              </a:ext>
            </a:extLst>
          </a:blip>
          <a:stretch>
            <a:fillRect/>
          </a:stretch>
        </p:blipFill>
        <p:spPr>
          <a:xfrm>
            <a:off x="7092536" y="2687444"/>
            <a:ext cx="1586195" cy="1286227"/>
          </a:xfrm>
          <a:prstGeom prst="rect">
            <a:avLst/>
          </a:prstGeom>
        </p:spPr>
      </p:pic>
      <p:cxnSp>
        <p:nvCxnSpPr>
          <p:cNvPr id="32" name="Google Shape;254;p37">
            <a:extLst>
              <a:ext uri="{FF2B5EF4-FFF2-40B4-BE49-F238E27FC236}">
                <a16:creationId xmlns:a16="http://schemas.microsoft.com/office/drawing/2014/main" id="{BED5460E-ADF4-4F34-B2F8-251A1ADACB27}"/>
              </a:ext>
            </a:extLst>
          </p:cNvPr>
          <p:cNvCxnSpPr>
            <a:cxnSpLocks/>
          </p:cNvCxnSpPr>
          <p:nvPr/>
        </p:nvCxnSpPr>
        <p:spPr>
          <a:xfrm flipH="1">
            <a:off x="-24724" y="4328033"/>
            <a:ext cx="967407" cy="0"/>
          </a:xfrm>
          <a:prstGeom prst="straightConnector1">
            <a:avLst/>
          </a:prstGeom>
          <a:noFill/>
          <a:ln w="9525" cap="flat" cmpd="sng">
            <a:solidFill>
              <a:schemeClr val="dk1"/>
            </a:solidFill>
            <a:prstDash val="solid"/>
            <a:round/>
            <a:headEnd type="none" w="med" len="med"/>
            <a:tailEnd type="none" w="med" len="med"/>
          </a:ln>
        </p:spPr>
      </p:cxnSp>
      <p:sp>
        <p:nvSpPr>
          <p:cNvPr id="9" name="Google Shape;256;p37">
            <a:extLst>
              <a:ext uri="{FF2B5EF4-FFF2-40B4-BE49-F238E27FC236}">
                <a16:creationId xmlns:a16="http://schemas.microsoft.com/office/drawing/2014/main" id="{BDB8BAE4-2225-4CE5-8C3A-3C96129364FD}"/>
              </a:ext>
            </a:extLst>
          </p:cNvPr>
          <p:cNvSpPr/>
          <p:nvPr/>
        </p:nvSpPr>
        <p:spPr>
          <a:xfrm>
            <a:off x="942683" y="4113130"/>
            <a:ext cx="1494458" cy="450214"/>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9;p33">
            <a:extLst>
              <a:ext uri="{FF2B5EF4-FFF2-40B4-BE49-F238E27FC236}">
                <a16:creationId xmlns:a16="http://schemas.microsoft.com/office/drawing/2014/main" id="{9BC20A05-5730-465F-98ED-3BF2911F4A97}"/>
              </a:ext>
            </a:extLst>
          </p:cNvPr>
          <p:cNvSpPr/>
          <p:nvPr/>
        </p:nvSpPr>
        <p:spPr>
          <a:xfrm>
            <a:off x="942683" y="4113134"/>
            <a:ext cx="1494458" cy="45021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64;p37">
            <a:extLst>
              <a:ext uri="{FF2B5EF4-FFF2-40B4-BE49-F238E27FC236}">
                <a16:creationId xmlns:a16="http://schemas.microsoft.com/office/drawing/2014/main" id="{5FADEE8C-F76C-4441-8F12-96EFF631AE22}"/>
              </a:ext>
            </a:extLst>
          </p:cNvPr>
          <p:cNvSpPr txBox="1">
            <a:spLocks/>
          </p:cNvSpPr>
          <p:nvPr/>
        </p:nvSpPr>
        <p:spPr>
          <a:xfrm flipH="1">
            <a:off x="1062321" y="4120134"/>
            <a:ext cx="1336069" cy="415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600" dirty="0">
                <a:solidFill>
                  <a:schemeClr val="lt1"/>
                </a:solidFill>
              </a:rPr>
              <a:t>RGB Led</a:t>
            </a:r>
          </a:p>
        </p:txBody>
      </p:sp>
      <p:sp>
        <p:nvSpPr>
          <p:cNvPr id="12" name="Sottotitolo 2">
            <a:extLst>
              <a:ext uri="{FF2B5EF4-FFF2-40B4-BE49-F238E27FC236}">
                <a16:creationId xmlns:a16="http://schemas.microsoft.com/office/drawing/2014/main" id="{EC73919D-EC0D-40C9-A1E4-5ED8A069CC44}"/>
              </a:ext>
            </a:extLst>
          </p:cNvPr>
          <p:cNvSpPr txBox="1">
            <a:spLocks/>
          </p:cNvSpPr>
          <p:nvPr/>
        </p:nvSpPr>
        <p:spPr>
          <a:xfrm>
            <a:off x="882421" y="4500512"/>
            <a:ext cx="629673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algn="l"/>
            <a:r>
              <a:rPr lang="en-US" sz="1400" dirty="0"/>
              <a:t>We use a generic RGB Led as actuator to light up the most appreciated artworks</a:t>
            </a:r>
          </a:p>
        </p:txBody>
      </p:sp>
      <p:pic>
        <p:nvPicPr>
          <p:cNvPr id="1026" name="Picture 2" descr="Green Light Clip Art L Clip Art Category Clipart W3et7s - Png ...">
            <a:extLst>
              <a:ext uri="{FF2B5EF4-FFF2-40B4-BE49-F238E27FC236}">
                <a16:creationId xmlns:a16="http://schemas.microsoft.com/office/drawing/2014/main" id="{1321949C-EF07-463D-8920-1AE2DC786C16}"/>
              </a:ext>
            </a:extLst>
          </p:cNvPr>
          <p:cNvPicPr>
            <a:picLocks noChangeAspect="1" noChangeArrowheads="1"/>
          </p:cNvPicPr>
          <p:nvPr/>
        </p:nvPicPr>
        <p:blipFill>
          <a:blip r:embed="rId7">
            <a:alphaModFix amt="70000"/>
            <a:extLst>
              <a:ext uri="{BEBA8EAE-BF5A-486C-A8C5-ECC9F3942E4B}">
                <a14:imgProps xmlns:a14="http://schemas.microsoft.com/office/drawing/2010/main">
                  <a14:imgLayer r:embed="rId8">
                    <a14:imgEffect>
                      <a14:backgroundRemoval t="6958" b="92099" l="6364" r="91932">
                        <a14:foregroundMark x1="32614" y1="10142" x2="32614" y2="10142"/>
                        <a14:foregroundMark x1="49659" y1="10495" x2="81818" y2="32547"/>
                        <a14:foregroundMark x1="81818" y1="32547" x2="88750" y2="50590"/>
                        <a14:foregroundMark x1="88750" y1="50590" x2="76250" y2="78538"/>
                        <a14:foregroundMark x1="76250" y1="78538" x2="69773" y2="85731"/>
                        <a14:foregroundMark x1="69773" y1="85731" x2="59432" y2="88561"/>
                        <a14:foregroundMark x1="59432" y1="88561" x2="38295" y2="87854"/>
                        <a14:foregroundMark x1="38295" y1="87854" x2="21364" y2="73821"/>
                        <a14:foregroundMark x1="21364" y1="73821" x2="11250" y2="58608"/>
                        <a14:foregroundMark x1="11250" y1="58608" x2="10682" y2="53184"/>
                        <a14:foregroundMark x1="33295" y1="12972" x2="45682" y2="7193"/>
                        <a14:foregroundMark x1="45682" y1="7193" x2="54886" y2="7075"/>
                        <a14:foregroundMark x1="54886" y1="7075" x2="54886" y2="7075"/>
                        <a14:foregroundMark x1="37159" y1="11557" x2="27614" y2="19340"/>
                        <a14:foregroundMark x1="27614" y1="19340" x2="22273" y2="28066"/>
                        <a14:foregroundMark x1="22273" y1="28066" x2="22386" y2="32311"/>
                        <a14:foregroundMark x1="29318" y1="16274" x2="13636" y2="31604"/>
                        <a14:foregroundMark x1="13636" y1="31604" x2="10568" y2="44811"/>
                        <a14:foregroundMark x1="10682" y1="45991" x2="10114" y2="55896"/>
                        <a14:foregroundMark x1="10114" y1="55896" x2="18977" y2="75354"/>
                        <a14:foregroundMark x1="18977" y1="75354" x2="42614" y2="91274"/>
                        <a14:foregroundMark x1="42614" y1="91274" x2="51705" y2="89623"/>
                        <a14:foregroundMark x1="51705" y1="89623" x2="60795" y2="89623"/>
                        <a14:foregroundMark x1="60795" y1="89623" x2="75568" y2="82193"/>
                        <a14:foregroundMark x1="75568" y1="82193" x2="87500" y2="65212"/>
                        <a14:foregroundMark x1="87500" y1="65212" x2="92045" y2="49175"/>
                        <a14:foregroundMark x1="6364" y1="49057" x2="10114" y2="56014"/>
                        <a14:foregroundMark x1="58977" y1="90566" x2="48750" y2="92099"/>
                        <a14:foregroundMark x1="48750" y1="92099" x2="41477" y2="91156"/>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7606280" y="4355022"/>
            <a:ext cx="558706" cy="53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771354"/>
      </p:ext>
    </p:extLst>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2477</Words>
  <Application>Microsoft Office PowerPoint</Application>
  <PresentationFormat>Presentazione su schermo (16:9)</PresentationFormat>
  <Paragraphs>167</Paragraphs>
  <Slides>25</Slides>
  <Notes>25</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25</vt:i4>
      </vt:variant>
    </vt:vector>
  </HeadingPairs>
  <TitlesOfParts>
    <vt:vector size="33" baseType="lpstr">
      <vt:lpstr>Squada One</vt:lpstr>
      <vt:lpstr>Wingdings</vt:lpstr>
      <vt:lpstr>Arial</vt:lpstr>
      <vt:lpstr>Roboto Condensed</vt:lpstr>
      <vt:lpstr>Fira Sans Extra Condensed Medium</vt:lpstr>
      <vt:lpstr>Roboto Condensed Light</vt:lpstr>
      <vt:lpstr>Exo 2</vt:lpstr>
      <vt:lpstr>Tech Newsletter by Slidesgo</vt:lpstr>
      <vt:lpstr>MuSa</vt:lpstr>
      <vt:lpstr>THE PROBLEM </vt:lpstr>
      <vt:lpstr>EXISTING APPROACHES </vt:lpstr>
      <vt:lpstr>OUR IDEA - WHAT MUSA IS </vt:lpstr>
      <vt:lpstr>Presentazione standard di PowerPoint</vt:lpstr>
      <vt:lpstr>ARCHITECTURE</vt:lpstr>
      <vt:lpstr>THE NETWORK DIAGRAM</vt:lpstr>
      <vt:lpstr>THE NETWORK DIAGRAM</vt:lpstr>
      <vt:lpstr>HARDWARE COMPONENTS</vt:lpstr>
      <vt:lpstr>SOFTWARE AND TECHNOLOGIES</vt:lpstr>
      <vt:lpstr>SOFTWARE AND TECHNOLOGIES </vt:lpstr>
      <vt:lpstr>HOW THE WHOLE SYSTEM WORKS</vt:lpstr>
      <vt:lpstr>HOW THE WHOLE SYSTEM WORKS</vt:lpstr>
      <vt:lpstr>EVALUATION AND PERFORMANCE</vt:lpstr>
      <vt:lpstr>OVERVIEW </vt:lpstr>
      <vt:lpstr>EVALUATION</vt:lpstr>
      <vt:lpstr>EVALUATION</vt:lpstr>
      <vt:lpstr>EVALUATION</vt:lpstr>
      <vt:lpstr>EVALUATION</vt:lpstr>
      <vt:lpstr>EVALUATION</vt:lpstr>
      <vt:lpstr>EVALUATION</vt:lpstr>
      <vt:lpstr>PRICE</vt:lpstr>
      <vt:lpstr>FUTURE PLANS</vt:lpstr>
      <vt:lpstr>MISSING PARTS &amp; FUTURE PLANS </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MuSa</dc:title>
  <dc:creator>Gianmarco Zizzo</dc:creator>
  <cp:lastModifiedBy>Gianmarco Zizzo</cp:lastModifiedBy>
  <cp:revision>75</cp:revision>
  <dcterms:modified xsi:type="dcterms:W3CDTF">2020-07-22T06:52:10Z</dcterms:modified>
</cp:coreProperties>
</file>